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9" r:id="rId2"/>
    <p:sldId id="315" r:id="rId3"/>
    <p:sldId id="318" r:id="rId4"/>
    <p:sldId id="317" r:id="rId5"/>
    <p:sldId id="377" r:id="rId6"/>
    <p:sldId id="316" r:id="rId7"/>
    <p:sldId id="325" r:id="rId8"/>
    <p:sldId id="326" r:id="rId9"/>
    <p:sldId id="327" r:id="rId10"/>
    <p:sldId id="354" r:id="rId11"/>
    <p:sldId id="355" r:id="rId12"/>
    <p:sldId id="356" r:id="rId13"/>
    <p:sldId id="365" r:id="rId14"/>
    <p:sldId id="368" r:id="rId15"/>
    <p:sldId id="373" r:id="rId16"/>
    <p:sldId id="374" r:id="rId17"/>
    <p:sldId id="375" r:id="rId18"/>
    <p:sldId id="335" r:id="rId19"/>
    <p:sldId id="352" r:id="rId20"/>
    <p:sldId id="337" r:id="rId21"/>
    <p:sldId id="376" r:id="rId22"/>
    <p:sldId id="338" r:id="rId23"/>
    <p:sldId id="339" r:id="rId24"/>
    <p:sldId id="340" r:id="rId25"/>
    <p:sldId id="341" r:id="rId26"/>
    <p:sldId id="342" r:id="rId27"/>
    <p:sldId id="344" r:id="rId28"/>
    <p:sldId id="345" r:id="rId29"/>
    <p:sldId id="346" r:id="rId30"/>
    <p:sldId id="347" r:id="rId31"/>
    <p:sldId id="348" r:id="rId32"/>
    <p:sldId id="349" r:id="rId33"/>
    <p:sldId id="350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804" y="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sonlee\Dropbox\CRADLE\Studies\Learning%20Spaces\Implementation\Phase%202\Data\results\analysis%2030Nov16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Library Commons</a:t>
                    </a:r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A9D-4DAA-B501-93455AB8AE7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Quiet Area</a:t>
                    </a:r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9D-4DAA-B501-93455AB8AE7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Athena / Minerva</a:t>
                    </a:r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A9D-4DAA-B501-93455AB8AE7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North Spine LT</a:t>
                    </a:r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9D-4DAA-B501-93455AB8AE7F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SAC</a:t>
                    </a:r>
                    <a:r>
                      <a:rPr lang="en-US" baseline="0"/>
                      <a:t> </a:t>
                    </a:r>
                    <a:endParaRPr lang="en-US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A9D-4DAA-B501-93455AB8AE7F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Global Lounge</a:t>
                    </a:r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9D-4DAA-B501-93455AB8AE7F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Hive Inside</a:t>
                    </a:r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A9D-4DAA-B501-93455AB8AE7F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Hive Outside</a:t>
                    </a:r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A9D-4DAA-B501-93455AB8AE7F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 baseline="0"/>
                      <a:t>Coloured Glass </a:t>
                    </a:r>
                    <a:endParaRPr lang="en-US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A9D-4DAA-B501-93455AB8AE7F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South</a:t>
                    </a:r>
                    <a:r>
                      <a:rPr lang="en-US" baseline="0"/>
                      <a:t> Spine LT</a:t>
                    </a:r>
                    <a:endParaRPr lang="en-US"/>
                  </a:p>
                </c:rich>
              </c:tx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A9D-4DAA-B501-93455AB8AE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Sheet1!$M$3:$M$12</c:f>
              <c:numCache>
                <c:formatCode>0.00</c:formatCode>
                <c:ptCount val="10"/>
                <c:pt idx="0">
                  <c:v>-1.0690612220487181</c:v>
                </c:pt>
                <c:pt idx="1">
                  <c:v>-1.3541913379009081</c:v>
                </c:pt>
                <c:pt idx="2">
                  <c:v>5.3634964707945237E-2</c:v>
                </c:pt>
                <c:pt idx="3">
                  <c:v>0.42785336681661834</c:v>
                </c:pt>
                <c:pt idx="4">
                  <c:v>0.30973116277844981</c:v>
                </c:pt>
                <c:pt idx="5">
                  <c:v>6.5300277088094952E-2</c:v>
                </c:pt>
                <c:pt idx="6">
                  <c:v>0.50554653661758953</c:v>
                </c:pt>
                <c:pt idx="7">
                  <c:v>0.40239173342760098</c:v>
                </c:pt>
                <c:pt idx="8">
                  <c:v>0.5255477297105523</c:v>
                </c:pt>
                <c:pt idx="9">
                  <c:v>0.56266796106045114</c:v>
                </c:pt>
              </c:numCache>
            </c:numRef>
          </c:xVal>
          <c:yVal>
            <c:numRef>
              <c:f>Sheet1!$N$3:$N$12</c:f>
              <c:numCache>
                <c:formatCode>0.00</c:formatCode>
                <c:ptCount val="10"/>
                <c:pt idx="0">
                  <c:v>7.8504289503739014E-2</c:v>
                </c:pt>
                <c:pt idx="1">
                  <c:v>-6.3514431782516118E-2</c:v>
                </c:pt>
                <c:pt idx="2">
                  <c:v>-3.8284809484116424E-2</c:v>
                </c:pt>
                <c:pt idx="3">
                  <c:v>-0.15063928150920919</c:v>
                </c:pt>
                <c:pt idx="4">
                  <c:v>3.1543720169343988E-2</c:v>
                </c:pt>
                <c:pt idx="5">
                  <c:v>-0.12695479974063201</c:v>
                </c:pt>
                <c:pt idx="6">
                  <c:v>0.36270521458259952</c:v>
                </c:pt>
                <c:pt idx="7">
                  <c:v>0.31739161294989615</c:v>
                </c:pt>
                <c:pt idx="8">
                  <c:v>4.7767766749019253E-2</c:v>
                </c:pt>
                <c:pt idx="9">
                  <c:v>-0.17667940810132282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DA9D-4DAA-B501-93455AB8AE7F}"/>
            </c:ext>
          </c:extLst>
        </c:ser>
        <c:dLbls>
          <c:dLblPos val="r"/>
          <c:showLegendKey val="0"/>
          <c:showVal val="1"/>
          <c:showCatName val="1"/>
          <c:showSerName val="0"/>
          <c:showPercent val="0"/>
          <c:showBubbleSize val="0"/>
        </c:dLbls>
        <c:axId val="12819584"/>
        <c:axId val="12823744"/>
      </c:scatterChart>
      <c:valAx>
        <c:axId val="128195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Convenience</a:t>
                </a:r>
              </a:p>
            </c:rich>
          </c:tx>
          <c:layout>
            <c:manualLayout>
              <c:xMode val="edge"/>
              <c:yMode val="edge"/>
              <c:x val="0.52763845622563144"/>
              <c:y val="0.920015489867045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3744"/>
        <c:crosses val="autoZero"/>
        <c:crossBetween val="midCat"/>
      </c:valAx>
      <c:valAx>
        <c:axId val="12823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Community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19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t>1/12/2018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73227-849C-4AF2-BD55-3A79513C3C33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68313-0465-4BD2-92E2-0568660F0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19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BE33442-65C6-4A1A-B3A5-52CD363B4BB0}" type="slidenum">
              <a:rPr lang="en-GB" altLang="en-US"/>
              <a:pPr/>
              <a:t>6</a:t>
            </a:fld>
            <a:endParaRPr lang="en-GB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3224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05176"/>
            <a:ext cx="82296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80035"/>
            <a:ext cx="82296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24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71068"/>
            <a:ext cx="4040188" cy="27213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9124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71068"/>
            <a:ext cx="4041775" cy="27213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91463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91464"/>
            <a:ext cx="5111750" cy="40486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3860"/>
            <a:ext cx="3008313" cy="304625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2272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6896"/>
            <a:ext cx="8229600" cy="290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36153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361530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36153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2191"/>
            <a:ext cx="9144000" cy="28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tu.edu.sg/cits/lsa/LDD/Pages/Our-Showcase.asp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rCl1YBTK_U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78" y="1487002"/>
            <a:ext cx="3751089" cy="999871"/>
          </a:xfrm>
        </p:spPr>
        <p:txBody>
          <a:bodyPr>
            <a:normAutofit fontScale="90000"/>
          </a:bodyPr>
          <a:lstStyle/>
          <a:p>
            <a:r>
              <a:rPr lang="en-US" dirty="0"/>
              <a:t> </a:t>
            </a:r>
            <a:br>
              <a:rPr lang="en-US" dirty="0"/>
            </a:br>
            <a:r>
              <a:rPr lang="en-US" sz="2000" dirty="0">
                <a:solidFill>
                  <a:schemeClr val="bg1"/>
                </a:solidFill>
              </a:rPr>
              <a:t>“Integrating learning and teaching research, evaluation, and practice to create NTU education environment”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6093" y="3351771"/>
            <a:ext cx="5008720" cy="1265293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1500" dirty="0">
                <a:solidFill>
                  <a:srgbClr val="FFFFFF"/>
                </a:solidFill>
                <a:cs typeface="Arial"/>
              </a:rPr>
              <a:t>Peter Looker</a:t>
            </a:r>
          </a:p>
          <a:p>
            <a:pPr algn="l"/>
            <a:r>
              <a:rPr lang="en-US" sz="1500" dirty="0">
                <a:solidFill>
                  <a:srgbClr val="FFFFFF"/>
                </a:solidFill>
                <a:cs typeface="Arial"/>
              </a:rPr>
              <a:t>Head</a:t>
            </a:r>
          </a:p>
          <a:p>
            <a:pPr algn="l"/>
            <a:r>
              <a:rPr lang="en-US" sz="1500" dirty="0">
                <a:solidFill>
                  <a:srgbClr val="FFFFFF"/>
                </a:solidFill>
                <a:cs typeface="Arial"/>
              </a:rPr>
              <a:t>Teaching, Learning and Pedagogy </a:t>
            </a:r>
          </a:p>
          <a:p>
            <a:pPr algn="l"/>
            <a:r>
              <a:rPr lang="en-US" sz="1500" dirty="0">
                <a:solidFill>
                  <a:srgbClr val="FFFFFF"/>
                </a:solidFill>
                <a:cs typeface="Arial"/>
              </a:rPr>
              <a:t>Division, NTU</a:t>
            </a:r>
          </a:p>
          <a:p>
            <a:pPr algn="l"/>
            <a:endParaRPr lang="en-US" sz="1500" i="1" dirty="0">
              <a:solidFill>
                <a:srgbClr val="FFFFFF"/>
              </a:solidFill>
              <a:cs typeface="Arial"/>
            </a:endParaRPr>
          </a:p>
          <a:p>
            <a:pPr algn="l"/>
            <a:r>
              <a:rPr lang="en-US" sz="1500" i="1" dirty="0" smtClean="0">
                <a:solidFill>
                  <a:srgbClr val="FFFFFF"/>
                </a:solidFill>
                <a:cs typeface="Arial"/>
              </a:rPr>
              <a:t>12 January, 2018</a:t>
            </a:r>
            <a:endParaRPr lang="en-US" sz="1500" i="1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2E0D13-93A7-4F25-BD96-D47C770017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734" b="11266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8FF5081D-6F37-4BB4-B5EA-A1169235894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643467 w 12192000"/>
              <a:gd name="connsiteY0" fmla="*/ 643467 h 6858000"/>
              <a:gd name="connsiteX1" fmla="*/ 643467 w 12192000"/>
              <a:gd name="connsiteY1" fmla="*/ 6214533 h 6858000"/>
              <a:gd name="connsiteX2" fmla="*/ 11548533 w 12192000"/>
              <a:gd name="connsiteY2" fmla="*/ 6214533 h 6858000"/>
              <a:gd name="connsiteX3" fmla="*/ 11548533 w 12192000"/>
              <a:gd name="connsiteY3" fmla="*/ 64346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3467"/>
                </a:moveTo>
                <a:lnTo>
                  <a:pt x="643467" y="6214533"/>
                </a:lnTo>
                <a:lnTo>
                  <a:pt x="11548533" y="6214533"/>
                </a:lnTo>
                <a:lnTo>
                  <a:pt x="11548533" y="64346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F3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B8DC041D-D1C3-4296-85D0-23923F3A49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470773"/>
            <a:ext cx="8186737" cy="4201954"/>
          </a:xfrm>
          <a:prstGeom prst="rect">
            <a:avLst/>
          </a:prstGeom>
          <a:noFill/>
          <a:ln w="44450" cap="sq" cmpd="dbl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34CDB4-2E38-429A-84D2-714019881F90}"/>
              </a:ext>
            </a:extLst>
          </p:cNvPr>
          <p:cNvSpPr txBox="1"/>
          <p:nvPr/>
        </p:nvSpPr>
        <p:spPr>
          <a:xfrm>
            <a:off x="478631" y="2318232"/>
            <a:ext cx="83887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“course-related activity undertaken individually </a:t>
            </a:r>
          </a:p>
          <a:p>
            <a:r>
              <a:rPr lang="en-US" sz="3200" b="1" dirty="0">
                <a:solidFill>
                  <a:srgbClr val="FFFF00"/>
                </a:solidFill>
              </a:rPr>
              <a:t>and collaboratively on campus that occurs outside the classroom”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5B84AD-5FE4-4446-8894-DBC8B525399D}"/>
              </a:ext>
            </a:extLst>
          </p:cNvPr>
          <p:cNvSpPr txBox="1"/>
          <p:nvPr/>
        </p:nvSpPr>
        <p:spPr>
          <a:xfrm>
            <a:off x="478631" y="3749397"/>
            <a:ext cx="8133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Jamieson, P. (2009) “The serious matter of informal learning” </a:t>
            </a:r>
            <a:r>
              <a:rPr lang="en-US" i="1" dirty="0">
                <a:solidFill>
                  <a:schemeClr val="bg1"/>
                </a:solidFill>
              </a:rPr>
              <a:t>Planning for Higher Education </a:t>
            </a:r>
            <a:r>
              <a:rPr lang="en-US" dirty="0">
                <a:solidFill>
                  <a:schemeClr val="bg1"/>
                </a:solidFill>
              </a:rPr>
              <a:t>37(2) 18-24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9175" y="971550"/>
            <a:ext cx="60887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Preliminary study of NTU informal </a:t>
            </a:r>
          </a:p>
          <a:p>
            <a:pPr algn="ctr"/>
            <a:r>
              <a:rPr lang="en-SG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spaces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075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58DC4-5588-47A9-9721-994B2559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informal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EC37B-38BB-4691-B697-AA5C3150B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Coloured</a:t>
            </a:r>
            <a:r>
              <a:rPr lang="en-US" dirty="0"/>
              <a:t> glass”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799664-471A-48F8-9C3C-F7E3F8B8A0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1885140"/>
            <a:ext cx="4040188" cy="269402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598C78-C8D5-4EDF-96C6-89F6A7746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Outside lecture theatre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378AF9-A3A6-4496-916C-F6671DA91B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1885274"/>
            <a:ext cx="4041775" cy="2693752"/>
          </a:xfrm>
        </p:spPr>
      </p:pic>
    </p:spTree>
    <p:extLst>
      <p:ext uri="{BB962C8B-B14F-4D97-AF65-F5344CB8AC3E}">
        <p14:creationId xmlns:p14="http://schemas.microsoft.com/office/powerpoint/2010/main" val="213886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000" dirty="0"/>
              <a:t>Where and how are the informal spaces being used in NTU?</a:t>
            </a:r>
          </a:p>
          <a:p>
            <a:r>
              <a:rPr lang="en-SG" sz="2000" dirty="0"/>
              <a:t>What are the students’ attitudes and preference for informal learning spaces?</a:t>
            </a:r>
          </a:p>
          <a:p>
            <a:r>
              <a:rPr lang="en-SG" sz="2000" dirty="0"/>
              <a:t>What are the features of the informal learning environment that students find important in supporting their learning activities outside class?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6221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Factors affecting satisfaction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549146"/>
          </a:xfrm>
        </p:spPr>
        <p:txBody>
          <a:bodyPr>
            <a:normAutofit fontScale="47500" lnSpcReduction="20000"/>
          </a:bodyPr>
          <a:lstStyle/>
          <a:p>
            <a:r>
              <a:rPr lang="en-SG" dirty="0"/>
              <a:t>Respondents were asked to rate 2 questions (expectation and actual) with 11 sub-questions (factors) on a 4 point scale (Strongly disagree to Strongly agree)</a:t>
            </a:r>
          </a:p>
          <a:p>
            <a:r>
              <a:rPr lang="en-SG" dirty="0"/>
              <a:t>Questions were developed from a combination of an existing survey instrument and open-ended coding from the pilot survey</a:t>
            </a:r>
          </a:p>
          <a:p>
            <a:r>
              <a:rPr lang="en-SG" dirty="0"/>
              <a:t>Factors measured include:-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SG" dirty="0"/>
              <a:t>Furniture (e.g., movable furniture, table size, seat comfort)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SG" dirty="0"/>
              <a:t>Air circulation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SG" dirty="0"/>
              <a:t>Lighting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SG" dirty="0"/>
              <a:t>Cleanliness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SG" dirty="0"/>
              <a:t>Facilities (</a:t>
            </a:r>
            <a:r>
              <a:rPr lang="en-SG" dirty="0" err="1"/>
              <a:t>WiFi</a:t>
            </a:r>
            <a:r>
              <a:rPr lang="en-SG" dirty="0"/>
              <a:t>, power points)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SG" dirty="0"/>
              <a:t>Eating is allowed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SG" dirty="0"/>
              <a:t>Able to have discussion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SG" dirty="0"/>
              <a:t>Proximity to class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SG" dirty="0"/>
              <a:t>Privacy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SG" dirty="0"/>
              <a:t>Regularly scheduled meetings</a:t>
            </a:r>
          </a:p>
          <a:p>
            <a:pPr lvl="1"/>
            <a:endParaRPr lang="en-S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95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0"/>
            <a:ext cx="9163050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5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Convenience vs. Community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49" y="1516286"/>
            <a:ext cx="3548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50" b="1" dirty="0"/>
              <a:t>Low Convenience, High Community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SG" sz="1350" dirty="0"/>
              <a:t>Space allows for group discussion / meetings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SG" sz="1350" dirty="0"/>
              <a:t>Not necessarily close to class or tutorial venues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43449" y="3237504"/>
            <a:ext cx="3610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50" b="1" dirty="0"/>
              <a:t>  Convenience, Low Community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SG" sz="1350" dirty="0"/>
              <a:t>Close to lecture or tutorial rooms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SG" sz="1350" dirty="0"/>
              <a:t>Space is not used for collaboration or group 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43449" y="1447036"/>
            <a:ext cx="347368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50" b="1" dirty="0"/>
              <a:t>High Convenience, High Community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SG" sz="1350" dirty="0"/>
              <a:t>Close to lecture or tutorial rooms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SG" sz="1350" dirty="0"/>
              <a:t>Discussion occurs freely within the spaces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SG" sz="1350" dirty="0"/>
              <a:t>Space used by students to take a break from their routine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SG" sz="1350" dirty="0"/>
          </a:p>
        </p:txBody>
      </p:sp>
      <p:sp>
        <p:nvSpPr>
          <p:cNvPr id="16" name="TextBox 15"/>
          <p:cNvSpPr txBox="1"/>
          <p:nvPr/>
        </p:nvSpPr>
        <p:spPr>
          <a:xfrm>
            <a:off x="645886" y="3237503"/>
            <a:ext cx="344874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50" b="1" dirty="0"/>
              <a:t>Low Convenience, Low Community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SG" sz="1350" dirty="0"/>
              <a:t>Not necessarily close to class or tutorial venues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SG" sz="1350" dirty="0"/>
              <a:t>Talking and discussion is not allowed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SG" sz="135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28649" y="2941801"/>
            <a:ext cx="7725643" cy="18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317421" y="1284565"/>
            <a:ext cx="0" cy="35882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22756" y="2664802"/>
            <a:ext cx="10906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50" dirty="0">
                <a:solidFill>
                  <a:schemeClr val="accent1"/>
                </a:solidFill>
              </a:rPr>
              <a:t>Convenience</a:t>
            </a:r>
            <a:endParaRPr lang="en-US" sz="1350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44990" y="1020309"/>
            <a:ext cx="10038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350" dirty="0">
                <a:solidFill>
                  <a:schemeClr val="accent1"/>
                </a:solidFill>
              </a:rPr>
              <a:t>Community</a:t>
            </a:r>
            <a:endParaRPr lang="en-US" sz="135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404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3200" dirty="0"/>
              <a:t>Satisfaction – Convenience vs Community</a:t>
            </a:r>
            <a:endParaRPr lang="en-US" sz="3200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843813" y="1098731"/>
          <a:ext cx="6346031" cy="387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Oval 2"/>
          <p:cNvSpPr/>
          <p:nvPr/>
        </p:nvSpPr>
        <p:spPr>
          <a:xfrm>
            <a:off x="5243945" y="1149927"/>
            <a:ext cx="1537855" cy="914400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48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E567D-BE95-4CAF-8CEA-0D21C612A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4869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66822C-CD02-43FE-B2CE-3DEE5D55F7B8}"/>
              </a:ext>
            </a:extLst>
          </p:cNvPr>
          <p:cNvSpPr txBox="1"/>
          <p:nvPr/>
        </p:nvSpPr>
        <p:spPr>
          <a:xfrm>
            <a:off x="77972" y="1219200"/>
            <a:ext cx="746197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Tentative conclusion: The Hive is used by students in some of the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ways for which it was designed, as a mixed (formal/informal)</a:t>
            </a:r>
          </a:p>
          <a:p>
            <a:r>
              <a:rPr lang="en-US" sz="2000" b="1">
                <a:solidFill>
                  <a:schemeClr val="bg1"/>
                </a:solidFill>
              </a:rPr>
              <a:t>collaborative </a:t>
            </a:r>
            <a:r>
              <a:rPr lang="en-US" sz="2000" b="1" dirty="0">
                <a:solidFill>
                  <a:schemeClr val="bg1"/>
                </a:solidFill>
              </a:rPr>
              <a:t>and </a:t>
            </a:r>
            <a:r>
              <a:rPr lang="en-US" sz="2000" b="1">
                <a:solidFill>
                  <a:schemeClr val="bg1"/>
                </a:solidFill>
              </a:rPr>
              <a:t>social space </a:t>
            </a:r>
            <a:r>
              <a:rPr lang="en-US" sz="2000" b="1" dirty="0">
                <a:solidFill>
                  <a:schemeClr val="bg1"/>
                </a:solidFill>
              </a:rPr>
              <a:t>for learning.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In addition to student satisfaction in terms of community, it is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where students say they come to settle in, staying in The Hive longer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than in other informal learning spaces.</a:t>
            </a:r>
          </a:p>
        </p:txBody>
      </p:sp>
    </p:spTree>
    <p:extLst>
      <p:ext uri="{BB962C8B-B14F-4D97-AF65-F5344CB8AC3E}">
        <p14:creationId xmlns:p14="http://schemas.microsoft.com/office/powerpoint/2010/main" val="828580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1439653" y="303499"/>
            <a:ext cx="1315640" cy="1131094"/>
          </a:xfrm>
          <a:custGeom>
            <a:avLst/>
            <a:gdLst>
              <a:gd name="T0" fmla="*/ 755215 w 1612"/>
              <a:gd name="T1" fmla="*/ 1503773 h 1386"/>
              <a:gd name="T2" fmla="*/ 772626 w 1612"/>
              <a:gd name="T3" fmla="*/ 1497244 h 1386"/>
              <a:gd name="T4" fmla="*/ 776979 w 1612"/>
              <a:gd name="T5" fmla="*/ 1495068 h 1386"/>
              <a:gd name="T6" fmla="*/ 783508 w 1612"/>
              <a:gd name="T7" fmla="*/ 1490715 h 1386"/>
              <a:gd name="T8" fmla="*/ 787861 w 1612"/>
              <a:gd name="T9" fmla="*/ 1488539 h 1386"/>
              <a:gd name="T10" fmla="*/ 794390 w 1612"/>
              <a:gd name="T11" fmla="*/ 1482010 h 1386"/>
              <a:gd name="T12" fmla="*/ 798743 w 1612"/>
              <a:gd name="T13" fmla="*/ 1479834 h 1386"/>
              <a:gd name="T14" fmla="*/ 800919 w 1612"/>
              <a:gd name="T15" fmla="*/ 1473305 h 1386"/>
              <a:gd name="T16" fmla="*/ 803096 w 1612"/>
              <a:gd name="T17" fmla="*/ 1471129 h 1386"/>
              <a:gd name="T18" fmla="*/ 805272 w 1612"/>
              <a:gd name="T19" fmla="*/ 1464600 h 1386"/>
              <a:gd name="T20" fmla="*/ 805272 w 1612"/>
              <a:gd name="T21" fmla="*/ 1460248 h 1386"/>
              <a:gd name="T22" fmla="*/ 779155 w 1612"/>
              <a:gd name="T23" fmla="*/ 1410195 h 1386"/>
              <a:gd name="T24" fmla="*/ 722568 w 1612"/>
              <a:gd name="T25" fmla="*/ 1364494 h 1386"/>
              <a:gd name="T26" fmla="*/ 718216 w 1612"/>
              <a:gd name="T27" fmla="*/ 1340556 h 1386"/>
              <a:gd name="T28" fmla="*/ 735627 w 1612"/>
              <a:gd name="T29" fmla="*/ 1299207 h 1386"/>
              <a:gd name="T30" fmla="*/ 829212 w 1612"/>
              <a:gd name="T31" fmla="*/ 1253506 h 1386"/>
              <a:gd name="T32" fmla="*/ 920622 w 1612"/>
              <a:gd name="T33" fmla="*/ 1253506 h 1386"/>
              <a:gd name="T34" fmla="*/ 1014207 w 1612"/>
              <a:gd name="T35" fmla="*/ 1299207 h 1386"/>
              <a:gd name="T36" fmla="*/ 1031619 w 1612"/>
              <a:gd name="T37" fmla="*/ 1340556 h 1386"/>
              <a:gd name="T38" fmla="*/ 1027266 w 1612"/>
              <a:gd name="T39" fmla="*/ 1364494 h 1386"/>
              <a:gd name="T40" fmla="*/ 972856 w 1612"/>
              <a:gd name="T41" fmla="*/ 1410195 h 1386"/>
              <a:gd name="T42" fmla="*/ 944562 w 1612"/>
              <a:gd name="T43" fmla="*/ 1460248 h 1386"/>
              <a:gd name="T44" fmla="*/ 944562 w 1612"/>
              <a:gd name="T45" fmla="*/ 1464600 h 1386"/>
              <a:gd name="T46" fmla="*/ 946739 w 1612"/>
              <a:gd name="T47" fmla="*/ 1471129 h 1386"/>
              <a:gd name="T48" fmla="*/ 948915 w 1612"/>
              <a:gd name="T49" fmla="*/ 1473305 h 1386"/>
              <a:gd name="T50" fmla="*/ 953268 w 1612"/>
              <a:gd name="T51" fmla="*/ 1479834 h 1386"/>
              <a:gd name="T52" fmla="*/ 955444 w 1612"/>
              <a:gd name="T53" fmla="*/ 1482010 h 1386"/>
              <a:gd name="T54" fmla="*/ 961974 w 1612"/>
              <a:gd name="T55" fmla="*/ 1488539 h 1386"/>
              <a:gd name="T56" fmla="*/ 966326 w 1612"/>
              <a:gd name="T57" fmla="*/ 1490715 h 1386"/>
              <a:gd name="T58" fmla="*/ 972856 w 1612"/>
              <a:gd name="T59" fmla="*/ 1495068 h 1386"/>
              <a:gd name="T60" fmla="*/ 977208 w 1612"/>
              <a:gd name="T61" fmla="*/ 1497244 h 1386"/>
              <a:gd name="T62" fmla="*/ 994620 w 1612"/>
              <a:gd name="T63" fmla="*/ 1503773 h 1386"/>
              <a:gd name="T64" fmla="*/ 1438607 w 1612"/>
              <a:gd name="T65" fmla="*/ 1275269 h 1386"/>
              <a:gd name="T66" fmla="*/ 1442960 w 1612"/>
              <a:gd name="T67" fmla="*/ 1201277 h 1386"/>
              <a:gd name="T68" fmla="*/ 1408138 w 1612"/>
              <a:gd name="T69" fmla="*/ 1175162 h 1386"/>
              <a:gd name="T70" fmla="*/ 1340669 w 1612"/>
              <a:gd name="T71" fmla="*/ 1201277 h 1386"/>
              <a:gd name="T72" fmla="*/ 1284082 w 1612"/>
              <a:gd name="T73" fmla="*/ 1199101 h 1386"/>
              <a:gd name="T74" fmla="*/ 1255789 w 1612"/>
              <a:gd name="T75" fmla="*/ 1164281 h 1386"/>
              <a:gd name="T76" fmla="*/ 1264495 w 1612"/>
              <a:gd name="T77" fmla="*/ 1059822 h 1386"/>
              <a:gd name="T78" fmla="*/ 1310199 w 1612"/>
              <a:gd name="T79" fmla="*/ 981478 h 1386"/>
              <a:gd name="T80" fmla="*/ 1395079 w 1612"/>
              <a:gd name="T81" fmla="*/ 922720 h 1386"/>
              <a:gd name="T82" fmla="*/ 1440784 w 1612"/>
              <a:gd name="T83" fmla="*/ 929249 h 1386"/>
              <a:gd name="T84" fmla="*/ 1469077 w 1612"/>
              <a:gd name="T85" fmla="*/ 979302 h 1386"/>
              <a:gd name="T86" fmla="*/ 1482136 w 1612"/>
              <a:gd name="T87" fmla="*/ 1048941 h 1386"/>
              <a:gd name="T88" fmla="*/ 1521311 w 1612"/>
              <a:gd name="T89" fmla="*/ 1066351 h 1386"/>
              <a:gd name="T90" fmla="*/ 1738952 w 1612"/>
              <a:gd name="T91" fmla="*/ 757327 h 1386"/>
              <a:gd name="T92" fmla="*/ 1558310 w 1612"/>
              <a:gd name="T93" fmla="*/ 415659 h 1386"/>
              <a:gd name="T94" fmla="*/ 1573545 w 1612"/>
              <a:gd name="T95" fmla="*/ 372135 h 1386"/>
              <a:gd name="T96" fmla="*/ 1632308 w 1612"/>
              <a:gd name="T97" fmla="*/ 369959 h 1386"/>
              <a:gd name="T98" fmla="*/ 1699777 w 1612"/>
              <a:gd name="T99" fmla="*/ 396073 h 1386"/>
              <a:gd name="T100" fmla="*/ 1736776 w 1612"/>
              <a:gd name="T101" fmla="*/ 376487 h 1386"/>
              <a:gd name="T102" fmla="*/ 1754187 w 1612"/>
              <a:gd name="T103" fmla="*/ 322082 h 1386"/>
              <a:gd name="T104" fmla="*/ 1721541 w 1612"/>
              <a:gd name="T105" fmla="*/ 215446 h 1386"/>
              <a:gd name="T106" fmla="*/ 1632308 w 1612"/>
              <a:gd name="T107" fmla="*/ 126221 h 1386"/>
              <a:gd name="T108" fmla="*/ 1575721 w 1612"/>
              <a:gd name="T109" fmla="*/ 119692 h 1386"/>
              <a:gd name="T110" fmla="*/ 1540899 w 1612"/>
              <a:gd name="T111" fmla="*/ 150160 h 1386"/>
              <a:gd name="T112" fmla="*/ 1536546 w 1612"/>
              <a:gd name="T113" fmla="*/ 198037 h 1386"/>
              <a:gd name="T114" fmla="*/ 1514782 w 1612"/>
              <a:gd name="T115" fmla="*/ 254619 h 1386"/>
              <a:gd name="T116" fmla="*/ 1479959 w 1612"/>
              <a:gd name="T117" fmla="*/ 261147 h 1386"/>
              <a:gd name="T118" fmla="*/ 435282 w 1612"/>
              <a:gd name="T119" fmla="*/ 0 h 138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612" h="1386">
                <a:moveTo>
                  <a:pt x="674" y="1382"/>
                </a:moveTo>
                <a:lnTo>
                  <a:pt x="674" y="1382"/>
                </a:lnTo>
                <a:lnTo>
                  <a:pt x="670" y="1382"/>
                </a:lnTo>
                <a:lnTo>
                  <a:pt x="694" y="1382"/>
                </a:lnTo>
                <a:lnTo>
                  <a:pt x="706" y="1378"/>
                </a:lnTo>
                <a:lnTo>
                  <a:pt x="708" y="1378"/>
                </a:lnTo>
                <a:lnTo>
                  <a:pt x="710" y="1376"/>
                </a:lnTo>
                <a:lnTo>
                  <a:pt x="712" y="1374"/>
                </a:lnTo>
                <a:lnTo>
                  <a:pt x="714" y="1374"/>
                </a:lnTo>
                <a:lnTo>
                  <a:pt x="716" y="1372"/>
                </a:lnTo>
                <a:lnTo>
                  <a:pt x="718" y="1372"/>
                </a:lnTo>
                <a:lnTo>
                  <a:pt x="720" y="1370"/>
                </a:lnTo>
                <a:lnTo>
                  <a:pt x="722" y="1368"/>
                </a:lnTo>
                <a:lnTo>
                  <a:pt x="724" y="1368"/>
                </a:lnTo>
                <a:lnTo>
                  <a:pt x="726" y="1366"/>
                </a:lnTo>
                <a:lnTo>
                  <a:pt x="730" y="1364"/>
                </a:lnTo>
                <a:lnTo>
                  <a:pt x="730" y="1362"/>
                </a:lnTo>
                <a:lnTo>
                  <a:pt x="732" y="1360"/>
                </a:lnTo>
                <a:lnTo>
                  <a:pt x="734" y="1360"/>
                </a:lnTo>
                <a:lnTo>
                  <a:pt x="734" y="1358"/>
                </a:lnTo>
                <a:lnTo>
                  <a:pt x="736" y="1356"/>
                </a:lnTo>
                <a:lnTo>
                  <a:pt x="736" y="1354"/>
                </a:lnTo>
                <a:lnTo>
                  <a:pt x="738" y="1354"/>
                </a:lnTo>
                <a:lnTo>
                  <a:pt x="738" y="1352"/>
                </a:lnTo>
                <a:lnTo>
                  <a:pt x="740" y="1350"/>
                </a:lnTo>
                <a:lnTo>
                  <a:pt x="740" y="1348"/>
                </a:lnTo>
                <a:lnTo>
                  <a:pt x="740" y="1346"/>
                </a:lnTo>
                <a:lnTo>
                  <a:pt x="740" y="1342"/>
                </a:lnTo>
                <a:lnTo>
                  <a:pt x="740" y="1330"/>
                </a:lnTo>
                <a:lnTo>
                  <a:pt x="736" y="1320"/>
                </a:lnTo>
                <a:lnTo>
                  <a:pt x="734" y="1312"/>
                </a:lnTo>
                <a:lnTo>
                  <a:pt x="728" y="1306"/>
                </a:lnTo>
                <a:lnTo>
                  <a:pt x="716" y="1296"/>
                </a:lnTo>
                <a:lnTo>
                  <a:pt x="700" y="1286"/>
                </a:lnTo>
                <a:lnTo>
                  <a:pt x="686" y="1278"/>
                </a:lnTo>
                <a:lnTo>
                  <a:pt x="674" y="1268"/>
                </a:lnTo>
                <a:lnTo>
                  <a:pt x="668" y="1262"/>
                </a:lnTo>
                <a:lnTo>
                  <a:pt x="664" y="1254"/>
                </a:lnTo>
                <a:lnTo>
                  <a:pt x="662" y="1244"/>
                </a:lnTo>
                <a:lnTo>
                  <a:pt x="660" y="1232"/>
                </a:lnTo>
                <a:lnTo>
                  <a:pt x="662" y="1222"/>
                </a:lnTo>
                <a:lnTo>
                  <a:pt x="664" y="1212"/>
                </a:lnTo>
                <a:lnTo>
                  <a:pt x="670" y="1202"/>
                </a:lnTo>
                <a:lnTo>
                  <a:pt x="676" y="1194"/>
                </a:lnTo>
                <a:lnTo>
                  <a:pt x="684" y="1186"/>
                </a:lnTo>
                <a:lnTo>
                  <a:pt x="694" y="1178"/>
                </a:lnTo>
                <a:lnTo>
                  <a:pt x="714" y="1166"/>
                </a:lnTo>
                <a:lnTo>
                  <a:pt x="738" y="1158"/>
                </a:lnTo>
                <a:lnTo>
                  <a:pt x="762" y="1152"/>
                </a:lnTo>
                <a:lnTo>
                  <a:pt x="786" y="1150"/>
                </a:lnTo>
                <a:lnTo>
                  <a:pt x="804" y="1148"/>
                </a:lnTo>
                <a:lnTo>
                  <a:pt x="824" y="1150"/>
                </a:lnTo>
                <a:lnTo>
                  <a:pt x="846" y="1152"/>
                </a:lnTo>
                <a:lnTo>
                  <a:pt x="870" y="1158"/>
                </a:lnTo>
                <a:lnTo>
                  <a:pt x="894" y="1166"/>
                </a:lnTo>
                <a:lnTo>
                  <a:pt x="916" y="1178"/>
                </a:lnTo>
                <a:lnTo>
                  <a:pt x="924" y="1186"/>
                </a:lnTo>
                <a:lnTo>
                  <a:pt x="932" y="1194"/>
                </a:lnTo>
                <a:lnTo>
                  <a:pt x="940" y="1202"/>
                </a:lnTo>
                <a:lnTo>
                  <a:pt x="944" y="1212"/>
                </a:lnTo>
                <a:lnTo>
                  <a:pt x="948" y="1222"/>
                </a:lnTo>
                <a:lnTo>
                  <a:pt x="948" y="1232"/>
                </a:lnTo>
                <a:lnTo>
                  <a:pt x="948" y="1244"/>
                </a:lnTo>
                <a:lnTo>
                  <a:pt x="944" y="1254"/>
                </a:lnTo>
                <a:lnTo>
                  <a:pt x="940" y="1262"/>
                </a:lnTo>
                <a:lnTo>
                  <a:pt x="936" y="1268"/>
                </a:lnTo>
                <a:lnTo>
                  <a:pt x="922" y="1278"/>
                </a:lnTo>
                <a:lnTo>
                  <a:pt x="908" y="1286"/>
                </a:lnTo>
                <a:lnTo>
                  <a:pt x="894" y="1296"/>
                </a:lnTo>
                <a:lnTo>
                  <a:pt x="880" y="1306"/>
                </a:lnTo>
                <a:lnTo>
                  <a:pt x="876" y="1312"/>
                </a:lnTo>
                <a:lnTo>
                  <a:pt x="872" y="1320"/>
                </a:lnTo>
                <a:lnTo>
                  <a:pt x="870" y="1330"/>
                </a:lnTo>
                <a:lnTo>
                  <a:pt x="868" y="1342"/>
                </a:lnTo>
                <a:lnTo>
                  <a:pt x="868" y="1346"/>
                </a:lnTo>
                <a:lnTo>
                  <a:pt x="868" y="1348"/>
                </a:lnTo>
                <a:lnTo>
                  <a:pt x="870" y="1350"/>
                </a:lnTo>
                <a:lnTo>
                  <a:pt x="870" y="1352"/>
                </a:lnTo>
                <a:lnTo>
                  <a:pt x="872" y="1354"/>
                </a:lnTo>
                <a:lnTo>
                  <a:pt x="874" y="1356"/>
                </a:lnTo>
                <a:lnTo>
                  <a:pt x="874" y="1358"/>
                </a:lnTo>
                <a:lnTo>
                  <a:pt x="876" y="1360"/>
                </a:lnTo>
                <a:lnTo>
                  <a:pt x="878" y="1362"/>
                </a:lnTo>
                <a:lnTo>
                  <a:pt x="880" y="1364"/>
                </a:lnTo>
                <a:lnTo>
                  <a:pt x="882" y="1366"/>
                </a:lnTo>
                <a:lnTo>
                  <a:pt x="884" y="1368"/>
                </a:lnTo>
                <a:lnTo>
                  <a:pt x="886" y="1368"/>
                </a:lnTo>
                <a:lnTo>
                  <a:pt x="888" y="1370"/>
                </a:lnTo>
                <a:lnTo>
                  <a:pt x="890" y="1372"/>
                </a:lnTo>
                <a:lnTo>
                  <a:pt x="892" y="1372"/>
                </a:lnTo>
                <a:lnTo>
                  <a:pt x="894" y="1374"/>
                </a:lnTo>
                <a:lnTo>
                  <a:pt x="896" y="1374"/>
                </a:lnTo>
                <a:lnTo>
                  <a:pt x="898" y="1376"/>
                </a:lnTo>
                <a:lnTo>
                  <a:pt x="902" y="1378"/>
                </a:lnTo>
                <a:lnTo>
                  <a:pt x="914" y="1382"/>
                </a:lnTo>
                <a:lnTo>
                  <a:pt x="940" y="1382"/>
                </a:lnTo>
                <a:lnTo>
                  <a:pt x="934" y="1382"/>
                </a:lnTo>
                <a:lnTo>
                  <a:pt x="1198" y="1386"/>
                </a:lnTo>
                <a:lnTo>
                  <a:pt x="1322" y="1172"/>
                </a:lnTo>
                <a:lnTo>
                  <a:pt x="1326" y="1150"/>
                </a:lnTo>
                <a:lnTo>
                  <a:pt x="1330" y="1126"/>
                </a:lnTo>
                <a:lnTo>
                  <a:pt x="1328" y="1114"/>
                </a:lnTo>
                <a:lnTo>
                  <a:pt x="1326" y="1104"/>
                </a:lnTo>
                <a:lnTo>
                  <a:pt x="1322" y="1094"/>
                </a:lnTo>
                <a:lnTo>
                  <a:pt x="1316" y="1088"/>
                </a:lnTo>
                <a:lnTo>
                  <a:pt x="1304" y="1084"/>
                </a:lnTo>
                <a:lnTo>
                  <a:pt x="1294" y="1080"/>
                </a:lnTo>
                <a:lnTo>
                  <a:pt x="1286" y="1080"/>
                </a:lnTo>
                <a:lnTo>
                  <a:pt x="1278" y="1082"/>
                </a:lnTo>
                <a:lnTo>
                  <a:pt x="1262" y="1086"/>
                </a:lnTo>
                <a:lnTo>
                  <a:pt x="1248" y="1096"/>
                </a:lnTo>
                <a:lnTo>
                  <a:pt x="1232" y="1104"/>
                </a:lnTo>
                <a:lnTo>
                  <a:pt x="1218" y="1110"/>
                </a:lnTo>
                <a:lnTo>
                  <a:pt x="1208" y="1110"/>
                </a:lnTo>
                <a:lnTo>
                  <a:pt x="1200" y="1110"/>
                </a:lnTo>
                <a:lnTo>
                  <a:pt x="1190" y="1108"/>
                </a:lnTo>
                <a:lnTo>
                  <a:pt x="1180" y="1102"/>
                </a:lnTo>
                <a:lnTo>
                  <a:pt x="1170" y="1096"/>
                </a:lnTo>
                <a:lnTo>
                  <a:pt x="1164" y="1088"/>
                </a:lnTo>
                <a:lnTo>
                  <a:pt x="1158" y="1080"/>
                </a:lnTo>
                <a:lnTo>
                  <a:pt x="1154" y="1070"/>
                </a:lnTo>
                <a:lnTo>
                  <a:pt x="1152" y="1060"/>
                </a:lnTo>
                <a:lnTo>
                  <a:pt x="1150" y="1048"/>
                </a:lnTo>
                <a:lnTo>
                  <a:pt x="1150" y="1024"/>
                </a:lnTo>
                <a:lnTo>
                  <a:pt x="1154" y="998"/>
                </a:lnTo>
                <a:lnTo>
                  <a:pt x="1162" y="974"/>
                </a:lnTo>
                <a:lnTo>
                  <a:pt x="1170" y="954"/>
                </a:lnTo>
                <a:lnTo>
                  <a:pt x="1180" y="936"/>
                </a:lnTo>
                <a:lnTo>
                  <a:pt x="1190" y="920"/>
                </a:lnTo>
                <a:lnTo>
                  <a:pt x="1204" y="902"/>
                </a:lnTo>
                <a:lnTo>
                  <a:pt x="1220" y="884"/>
                </a:lnTo>
                <a:lnTo>
                  <a:pt x="1240" y="868"/>
                </a:lnTo>
                <a:lnTo>
                  <a:pt x="1260" y="856"/>
                </a:lnTo>
                <a:lnTo>
                  <a:pt x="1272" y="850"/>
                </a:lnTo>
                <a:lnTo>
                  <a:pt x="1282" y="848"/>
                </a:lnTo>
                <a:lnTo>
                  <a:pt x="1292" y="846"/>
                </a:lnTo>
                <a:lnTo>
                  <a:pt x="1304" y="846"/>
                </a:lnTo>
                <a:lnTo>
                  <a:pt x="1314" y="848"/>
                </a:lnTo>
                <a:lnTo>
                  <a:pt x="1324" y="854"/>
                </a:lnTo>
                <a:lnTo>
                  <a:pt x="1334" y="860"/>
                </a:lnTo>
                <a:lnTo>
                  <a:pt x="1340" y="868"/>
                </a:lnTo>
                <a:lnTo>
                  <a:pt x="1346" y="874"/>
                </a:lnTo>
                <a:lnTo>
                  <a:pt x="1348" y="882"/>
                </a:lnTo>
                <a:lnTo>
                  <a:pt x="1350" y="900"/>
                </a:lnTo>
                <a:lnTo>
                  <a:pt x="1350" y="916"/>
                </a:lnTo>
                <a:lnTo>
                  <a:pt x="1350" y="932"/>
                </a:lnTo>
                <a:lnTo>
                  <a:pt x="1354" y="948"/>
                </a:lnTo>
                <a:lnTo>
                  <a:pt x="1358" y="956"/>
                </a:lnTo>
                <a:lnTo>
                  <a:pt x="1362" y="964"/>
                </a:lnTo>
                <a:lnTo>
                  <a:pt x="1370" y="972"/>
                </a:lnTo>
                <a:lnTo>
                  <a:pt x="1380" y="978"/>
                </a:lnTo>
                <a:lnTo>
                  <a:pt x="1388" y="980"/>
                </a:lnTo>
                <a:lnTo>
                  <a:pt x="1398" y="980"/>
                </a:lnTo>
                <a:lnTo>
                  <a:pt x="1408" y="976"/>
                </a:lnTo>
                <a:lnTo>
                  <a:pt x="1418" y="972"/>
                </a:lnTo>
                <a:lnTo>
                  <a:pt x="1438" y="958"/>
                </a:lnTo>
                <a:lnTo>
                  <a:pt x="1456" y="942"/>
                </a:lnTo>
                <a:lnTo>
                  <a:pt x="1598" y="696"/>
                </a:lnTo>
                <a:lnTo>
                  <a:pt x="1436" y="418"/>
                </a:lnTo>
                <a:lnTo>
                  <a:pt x="1434" y="400"/>
                </a:lnTo>
                <a:lnTo>
                  <a:pt x="1432" y="382"/>
                </a:lnTo>
                <a:lnTo>
                  <a:pt x="1432" y="370"/>
                </a:lnTo>
                <a:lnTo>
                  <a:pt x="1434" y="358"/>
                </a:lnTo>
                <a:lnTo>
                  <a:pt x="1440" y="348"/>
                </a:lnTo>
                <a:lnTo>
                  <a:pt x="1446" y="342"/>
                </a:lnTo>
                <a:lnTo>
                  <a:pt x="1456" y="338"/>
                </a:lnTo>
                <a:lnTo>
                  <a:pt x="1466" y="334"/>
                </a:lnTo>
                <a:lnTo>
                  <a:pt x="1476" y="334"/>
                </a:lnTo>
                <a:lnTo>
                  <a:pt x="1484" y="334"/>
                </a:lnTo>
                <a:lnTo>
                  <a:pt x="1500" y="340"/>
                </a:lnTo>
                <a:lnTo>
                  <a:pt x="1514" y="348"/>
                </a:lnTo>
                <a:lnTo>
                  <a:pt x="1528" y="358"/>
                </a:lnTo>
                <a:lnTo>
                  <a:pt x="1544" y="364"/>
                </a:lnTo>
                <a:lnTo>
                  <a:pt x="1552" y="364"/>
                </a:lnTo>
                <a:lnTo>
                  <a:pt x="1562" y="364"/>
                </a:lnTo>
                <a:lnTo>
                  <a:pt x="1572" y="362"/>
                </a:lnTo>
                <a:lnTo>
                  <a:pt x="1582" y="356"/>
                </a:lnTo>
                <a:lnTo>
                  <a:pt x="1590" y="352"/>
                </a:lnTo>
                <a:lnTo>
                  <a:pt x="1596" y="346"/>
                </a:lnTo>
                <a:lnTo>
                  <a:pt x="1600" y="340"/>
                </a:lnTo>
                <a:lnTo>
                  <a:pt x="1604" y="332"/>
                </a:lnTo>
                <a:lnTo>
                  <a:pt x="1610" y="316"/>
                </a:lnTo>
                <a:lnTo>
                  <a:pt x="1612" y="296"/>
                </a:lnTo>
                <a:lnTo>
                  <a:pt x="1608" y="268"/>
                </a:lnTo>
                <a:lnTo>
                  <a:pt x="1602" y="242"/>
                </a:lnTo>
                <a:lnTo>
                  <a:pt x="1592" y="218"/>
                </a:lnTo>
                <a:lnTo>
                  <a:pt x="1582" y="198"/>
                </a:lnTo>
                <a:lnTo>
                  <a:pt x="1572" y="182"/>
                </a:lnTo>
                <a:lnTo>
                  <a:pt x="1558" y="164"/>
                </a:lnTo>
                <a:lnTo>
                  <a:pt x="1542" y="146"/>
                </a:lnTo>
                <a:lnTo>
                  <a:pt x="1522" y="130"/>
                </a:lnTo>
                <a:lnTo>
                  <a:pt x="1500" y="116"/>
                </a:lnTo>
                <a:lnTo>
                  <a:pt x="1490" y="112"/>
                </a:lnTo>
                <a:lnTo>
                  <a:pt x="1480" y="108"/>
                </a:lnTo>
                <a:lnTo>
                  <a:pt x="1468" y="108"/>
                </a:lnTo>
                <a:lnTo>
                  <a:pt x="1458" y="108"/>
                </a:lnTo>
                <a:lnTo>
                  <a:pt x="1448" y="110"/>
                </a:lnTo>
                <a:lnTo>
                  <a:pt x="1438" y="116"/>
                </a:lnTo>
                <a:lnTo>
                  <a:pt x="1430" y="120"/>
                </a:lnTo>
                <a:lnTo>
                  <a:pt x="1424" y="126"/>
                </a:lnTo>
                <a:lnTo>
                  <a:pt x="1416" y="138"/>
                </a:lnTo>
                <a:lnTo>
                  <a:pt x="1412" y="150"/>
                </a:lnTo>
                <a:lnTo>
                  <a:pt x="1410" y="164"/>
                </a:lnTo>
                <a:lnTo>
                  <a:pt x="1412" y="182"/>
                </a:lnTo>
                <a:lnTo>
                  <a:pt x="1410" y="198"/>
                </a:lnTo>
                <a:lnTo>
                  <a:pt x="1408" y="212"/>
                </a:lnTo>
                <a:lnTo>
                  <a:pt x="1404" y="220"/>
                </a:lnTo>
                <a:lnTo>
                  <a:pt x="1398" y="226"/>
                </a:lnTo>
                <a:lnTo>
                  <a:pt x="1392" y="234"/>
                </a:lnTo>
                <a:lnTo>
                  <a:pt x="1382" y="240"/>
                </a:lnTo>
                <a:lnTo>
                  <a:pt x="1376" y="242"/>
                </a:lnTo>
                <a:lnTo>
                  <a:pt x="1368" y="242"/>
                </a:lnTo>
                <a:lnTo>
                  <a:pt x="1360" y="240"/>
                </a:lnTo>
                <a:lnTo>
                  <a:pt x="1352" y="238"/>
                </a:lnTo>
                <a:lnTo>
                  <a:pt x="1334" y="228"/>
                </a:lnTo>
                <a:lnTo>
                  <a:pt x="1320" y="216"/>
                </a:lnTo>
                <a:lnTo>
                  <a:pt x="1198" y="0"/>
                </a:lnTo>
                <a:lnTo>
                  <a:pt x="400" y="0"/>
                </a:lnTo>
                <a:lnTo>
                  <a:pt x="0" y="694"/>
                </a:lnTo>
                <a:lnTo>
                  <a:pt x="398" y="1384"/>
                </a:lnTo>
                <a:lnTo>
                  <a:pt x="400" y="1382"/>
                </a:lnTo>
                <a:lnTo>
                  <a:pt x="674" y="1382"/>
                </a:lnTo>
                <a:close/>
              </a:path>
            </a:pathLst>
          </a:custGeom>
          <a:solidFill>
            <a:srgbClr val="7030A0"/>
          </a:solidFill>
          <a:ln w="381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350" dirty="0"/>
          </a:p>
          <a:p>
            <a:pPr algn="ctr"/>
            <a:r>
              <a:rPr lang="en-GB" sz="1050" dirty="0">
                <a:solidFill>
                  <a:schemeClr val="bg1"/>
                </a:solidFill>
              </a:rPr>
              <a:t>educational 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27" y="181419"/>
            <a:ext cx="5313983" cy="42833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7555" y="3909072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hlinkClick r:id="rId3"/>
              </a:rPr>
              <a:t>http://</a:t>
            </a:r>
            <a:r>
              <a:rPr lang="en-US" sz="1350" dirty="0" smtClean="0">
                <a:hlinkClick r:id="rId3"/>
              </a:rPr>
              <a:t>www.ntu.edu.sg/cits/lsa/LDD/Pages/Our-Showcase.aspx</a:t>
            </a:r>
            <a:r>
              <a:rPr lang="en-US" sz="1350" dirty="0" smtClean="0"/>
              <a:t> 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52403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1439653" y="303499"/>
            <a:ext cx="1315640" cy="1131094"/>
          </a:xfrm>
          <a:custGeom>
            <a:avLst/>
            <a:gdLst>
              <a:gd name="T0" fmla="*/ 755215 w 1612"/>
              <a:gd name="T1" fmla="*/ 1503773 h 1386"/>
              <a:gd name="T2" fmla="*/ 772626 w 1612"/>
              <a:gd name="T3" fmla="*/ 1497244 h 1386"/>
              <a:gd name="T4" fmla="*/ 776979 w 1612"/>
              <a:gd name="T5" fmla="*/ 1495068 h 1386"/>
              <a:gd name="T6" fmla="*/ 783508 w 1612"/>
              <a:gd name="T7" fmla="*/ 1490715 h 1386"/>
              <a:gd name="T8" fmla="*/ 787861 w 1612"/>
              <a:gd name="T9" fmla="*/ 1488539 h 1386"/>
              <a:gd name="T10" fmla="*/ 794390 w 1612"/>
              <a:gd name="T11" fmla="*/ 1482010 h 1386"/>
              <a:gd name="T12" fmla="*/ 798743 w 1612"/>
              <a:gd name="T13" fmla="*/ 1479834 h 1386"/>
              <a:gd name="T14" fmla="*/ 800919 w 1612"/>
              <a:gd name="T15" fmla="*/ 1473305 h 1386"/>
              <a:gd name="T16" fmla="*/ 803096 w 1612"/>
              <a:gd name="T17" fmla="*/ 1471129 h 1386"/>
              <a:gd name="T18" fmla="*/ 805272 w 1612"/>
              <a:gd name="T19" fmla="*/ 1464600 h 1386"/>
              <a:gd name="T20" fmla="*/ 805272 w 1612"/>
              <a:gd name="T21" fmla="*/ 1460248 h 1386"/>
              <a:gd name="T22" fmla="*/ 779155 w 1612"/>
              <a:gd name="T23" fmla="*/ 1410195 h 1386"/>
              <a:gd name="T24" fmla="*/ 722568 w 1612"/>
              <a:gd name="T25" fmla="*/ 1364494 h 1386"/>
              <a:gd name="T26" fmla="*/ 718216 w 1612"/>
              <a:gd name="T27" fmla="*/ 1340556 h 1386"/>
              <a:gd name="T28" fmla="*/ 735627 w 1612"/>
              <a:gd name="T29" fmla="*/ 1299207 h 1386"/>
              <a:gd name="T30" fmla="*/ 829212 w 1612"/>
              <a:gd name="T31" fmla="*/ 1253506 h 1386"/>
              <a:gd name="T32" fmla="*/ 920622 w 1612"/>
              <a:gd name="T33" fmla="*/ 1253506 h 1386"/>
              <a:gd name="T34" fmla="*/ 1014207 w 1612"/>
              <a:gd name="T35" fmla="*/ 1299207 h 1386"/>
              <a:gd name="T36" fmla="*/ 1031619 w 1612"/>
              <a:gd name="T37" fmla="*/ 1340556 h 1386"/>
              <a:gd name="T38" fmla="*/ 1027266 w 1612"/>
              <a:gd name="T39" fmla="*/ 1364494 h 1386"/>
              <a:gd name="T40" fmla="*/ 972856 w 1612"/>
              <a:gd name="T41" fmla="*/ 1410195 h 1386"/>
              <a:gd name="T42" fmla="*/ 944562 w 1612"/>
              <a:gd name="T43" fmla="*/ 1460248 h 1386"/>
              <a:gd name="T44" fmla="*/ 944562 w 1612"/>
              <a:gd name="T45" fmla="*/ 1464600 h 1386"/>
              <a:gd name="T46" fmla="*/ 946739 w 1612"/>
              <a:gd name="T47" fmla="*/ 1471129 h 1386"/>
              <a:gd name="T48" fmla="*/ 948915 w 1612"/>
              <a:gd name="T49" fmla="*/ 1473305 h 1386"/>
              <a:gd name="T50" fmla="*/ 953268 w 1612"/>
              <a:gd name="T51" fmla="*/ 1479834 h 1386"/>
              <a:gd name="T52" fmla="*/ 955444 w 1612"/>
              <a:gd name="T53" fmla="*/ 1482010 h 1386"/>
              <a:gd name="T54" fmla="*/ 961974 w 1612"/>
              <a:gd name="T55" fmla="*/ 1488539 h 1386"/>
              <a:gd name="T56" fmla="*/ 966326 w 1612"/>
              <a:gd name="T57" fmla="*/ 1490715 h 1386"/>
              <a:gd name="T58" fmla="*/ 972856 w 1612"/>
              <a:gd name="T59" fmla="*/ 1495068 h 1386"/>
              <a:gd name="T60" fmla="*/ 977208 w 1612"/>
              <a:gd name="T61" fmla="*/ 1497244 h 1386"/>
              <a:gd name="T62" fmla="*/ 994620 w 1612"/>
              <a:gd name="T63" fmla="*/ 1503773 h 1386"/>
              <a:gd name="T64" fmla="*/ 1438607 w 1612"/>
              <a:gd name="T65" fmla="*/ 1275269 h 1386"/>
              <a:gd name="T66" fmla="*/ 1442960 w 1612"/>
              <a:gd name="T67" fmla="*/ 1201277 h 1386"/>
              <a:gd name="T68" fmla="*/ 1408138 w 1612"/>
              <a:gd name="T69" fmla="*/ 1175162 h 1386"/>
              <a:gd name="T70" fmla="*/ 1340669 w 1612"/>
              <a:gd name="T71" fmla="*/ 1201277 h 1386"/>
              <a:gd name="T72" fmla="*/ 1284082 w 1612"/>
              <a:gd name="T73" fmla="*/ 1199101 h 1386"/>
              <a:gd name="T74" fmla="*/ 1255789 w 1612"/>
              <a:gd name="T75" fmla="*/ 1164281 h 1386"/>
              <a:gd name="T76" fmla="*/ 1264495 w 1612"/>
              <a:gd name="T77" fmla="*/ 1059822 h 1386"/>
              <a:gd name="T78" fmla="*/ 1310199 w 1612"/>
              <a:gd name="T79" fmla="*/ 981478 h 1386"/>
              <a:gd name="T80" fmla="*/ 1395079 w 1612"/>
              <a:gd name="T81" fmla="*/ 922720 h 1386"/>
              <a:gd name="T82" fmla="*/ 1440784 w 1612"/>
              <a:gd name="T83" fmla="*/ 929249 h 1386"/>
              <a:gd name="T84" fmla="*/ 1469077 w 1612"/>
              <a:gd name="T85" fmla="*/ 979302 h 1386"/>
              <a:gd name="T86" fmla="*/ 1482136 w 1612"/>
              <a:gd name="T87" fmla="*/ 1048941 h 1386"/>
              <a:gd name="T88" fmla="*/ 1521311 w 1612"/>
              <a:gd name="T89" fmla="*/ 1066351 h 1386"/>
              <a:gd name="T90" fmla="*/ 1738952 w 1612"/>
              <a:gd name="T91" fmla="*/ 757327 h 1386"/>
              <a:gd name="T92" fmla="*/ 1558310 w 1612"/>
              <a:gd name="T93" fmla="*/ 415659 h 1386"/>
              <a:gd name="T94" fmla="*/ 1573545 w 1612"/>
              <a:gd name="T95" fmla="*/ 372135 h 1386"/>
              <a:gd name="T96" fmla="*/ 1632308 w 1612"/>
              <a:gd name="T97" fmla="*/ 369959 h 1386"/>
              <a:gd name="T98" fmla="*/ 1699777 w 1612"/>
              <a:gd name="T99" fmla="*/ 396073 h 1386"/>
              <a:gd name="T100" fmla="*/ 1736776 w 1612"/>
              <a:gd name="T101" fmla="*/ 376487 h 1386"/>
              <a:gd name="T102" fmla="*/ 1754187 w 1612"/>
              <a:gd name="T103" fmla="*/ 322082 h 1386"/>
              <a:gd name="T104" fmla="*/ 1721541 w 1612"/>
              <a:gd name="T105" fmla="*/ 215446 h 1386"/>
              <a:gd name="T106" fmla="*/ 1632308 w 1612"/>
              <a:gd name="T107" fmla="*/ 126221 h 1386"/>
              <a:gd name="T108" fmla="*/ 1575721 w 1612"/>
              <a:gd name="T109" fmla="*/ 119692 h 1386"/>
              <a:gd name="T110" fmla="*/ 1540899 w 1612"/>
              <a:gd name="T111" fmla="*/ 150160 h 1386"/>
              <a:gd name="T112" fmla="*/ 1536546 w 1612"/>
              <a:gd name="T113" fmla="*/ 198037 h 1386"/>
              <a:gd name="T114" fmla="*/ 1514782 w 1612"/>
              <a:gd name="T115" fmla="*/ 254619 h 1386"/>
              <a:gd name="T116" fmla="*/ 1479959 w 1612"/>
              <a:gd name="T117" fmla="*/ 261147 h 1386"/>
              <a:gd name="T118" fmla="*/ 435282 w 1612"/>
              <a:gd name="T119" fmla="*/ 0 h 138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612" h="1386">
                <a:moveTo>
                  <a:pt x="674" y="1382"/>
                </a:moveTo>
                <a:lnTo>
                  <a:pt x="674" y="1382"/>
                </a:lnTo>
                <a:lnTo>
                  <a:pt x="670" y="1382"/>
                </a:lnTo>
                <a:lnTo>
                  <a:pt x="694" y="1382"/>
                </a:lnTo>
                <a:lnTo>
                  <a:pt x="706" y="1378"/>
                </a:lnTo>
                <a:lnTo>
                  <a:pt x="708" y="1378"/>
                </a:lnTo>
                <a:lnTo>
                  <a:pt x="710" y="1376"/>
                </a:lnTo>
                <a:lnTo>
                  <a:pt x="712" y="1374"/>
                </a:lnTo>
                <a:lnTo>
                  <a:pt x="714" y="1374"/>
                </a:lnTo>
                <a:lnTo>
                  <a:pt x="716" y="1372"/>
                </a:lnTo>
                <a:lnTo>
                  <a:pt x="718" y="1372"/>
                </a:lnTo>
                <a:lnTo>
                  <a:pt x="720" y="1370"/>
                </a:lnTo>
                <a:lnTo>
                  <a:pt x="722" y="1368"/>
                </a:lnTo>
                <a:lnTo>
                  <a:pt x="724" y="1368"/>
                </a:lnTo>
                <a:lnTo>
                  <a:pt x="726" y="1366"/>
                </a:lnTo>
                <a:lnTo>
                  <a:pt x="730" y="1364"/>
                </a:lnTo>
                <a:lnTo>
                  <a:pt x="730" y="1362"/>
                </a:lnTo>
                <a:lnTo>
                  <a:pt x="732" y="1360"/>
                </a:lnTo>
                <a:lnTo>
                  <a:pt x="734" y="1360"/>
                </a:lnTo>
                <a:lnTo>
                  <a:pt x="734" y="1358"/>
                </a:lnTo>
                <a:lnTo>
                  <a:pt x="736" y="1356"/>
                </a:lnTo>
                <a:lnTo>
                  <a:pt x="736" y="1354"/>
                </a:lnTo>
                <a:lnTo>
                  <a:pt x="738" y="1354"/>
                </a:lnTo>
                <a:lnTo>
                  <a:pt x="738" y="1352"/>
                </a:lnTo>
                <a:lnTo>
                  <a:pt x="740" y="1350"/>
                </a:lnTo>
                <a:lnTo>
                  <a:pt x="740" y="1348"/>
                </a:lnTo>
                <a:lnTo>
                  <a:pt x="740" y="1346"/>
                </a:lnTo>
                <a:lnTo>
                  <a:pt x="740" y="1342"/>
                </a:lnTo>
                <a:lnTo>
                  <a:pt x="740" y="1330"/>
                </a:lnTo>
                <a:lnTo>
                  <a:pt x="736" y="1320"/>
                </a:lnTo>
                <a:lnTo>
                  <a:pt x="734" y="1312"/>
                </a:lnTo>
                <a:lnTo>
                  <a:pt x="728" y="1306"/>
                </a:lnTo>
                <a:lnTo>
                  <a:pt x="716" y="1296"/>
                </a:lnTo>
                <a:lnTo>
                  <a:pt x="700" y="1286"/>
                </a:lnTo>
                <a:lnTo>
                  <a:pt x="686" y="1278"/>
                </a:lnTo>
                <a:lnTo>
                  <a:pt x="674" y="1268"/>
                </a:lnTo>
                <a:lnTo>
                  <a:pt x="668" y="1262"/>
                </a:lnTo>
                <a:lnTo>
                  <a:pt x="664" y="1254"/>
                </a:lnTo>
                <a:lnTo>
                  <a:pt x="662" y="1244"/>
                </a:lnTo>
                <a:lnTo>
                  <a:pt x="660" y="1232"/>
                </a:lnTo>
                <a:lnTo>
                  <a:pt x="662" y="1222"/>
                </a:lnTo>
                <a:lnTo>
                  <a:pt x="664" y="1212"/>
                </a:lnTo>
                <a:lnTo>
                  <a:pt x="670" y="1202"/>
                </a:lnTo>
                <a:lnTo>
                  <a:pt x="676" y="1194"/>
                </a:lnTo>
                <a:lnTo>
                  <a:pt x="684" y="1186"/>
                </a:lnTo>
                <a:lnTo>
                  <a:pt x="694" y="1178"/>
                </a:lnTo>
                <a:lnTo>
                  <a:pt x="714" y="1166"/>
                </a:lnTo>
                <a:lnTo>
                  <a:pt x="738" y="1158"/>
                </a:lnTo>
                <a:lnTo>
                  <a:pt x="762" y="1152"/>
                </a:lnTo>
                <a:lnTo>
                  <a:pt x="786" y="1150"/>
                </a:lnTo>
                <a:lnTo>
                  <a:pt x="804" y="1148"/>
                </a:lnTo>
                <a:lnTo>
                  <a:pt x="824" y="1150"/>
                </a:lnTo>
                <a:lnTo>
                  <a:pt x="846" y="1152"/>
                </a:lnTo>
                <a:lnTo>
                  <a:pt x="870" y="1158"/>
                </a:lnTo>
                <a:lnTo>
                  <a:pt x="894" y="1166"/>
                </a:lnTo>
                <a:lnTo>
                  <a:pt x="916" y="1178"/>
                </a:lnTo>
                <a:lnTo>
                  <a:pt x="924" y="1186"/>
                </a:lnTo>
                <a:lnTo>
                  <a:pt x="932" y="1194"/>
                </a:lnTo>
                <a:lnTo>
                  <a:pt x="940" y="1202"/>
                </a:lnTo>
                <a:lnTo>
                  <a:pt x="944" y="1212"/>
                </a:lnTo>
                <a:lnTo>
                  <a:pt x="948" y="1222"/>
                </a:lnTo>
                <a:lnTo>
                  <a:pt x="948" y="1232"/>
                </a:lnTo>
                <a:lnTo>
                  <a:pt x="948" y="1244"/>
                </a:lnTo>
                <a:lnTo>
                  <a:pt x="944" y="1254"/>
                </a:lnTo>
                <a:lnTo>
                  <a:pt x="940" y="1262"/>
                </a:lnTo>
                <a:lnTo>
                  <a:pt x="936" y="1268"/>
                </a:lnTo>
                <a:lnTo>
                  <a:pt x="922" y="1278"/>
                </a:lnTo>
                <a:lnTo>
                  <a:pt x="908" y="1286"/>
                </a:lnTo>
                <a:lnTo>
                  <a:pt x="894" y="1296"/>
                </a:lnTo>
                <a:lnTo>
                  <a:pt x="880" y="1306"/>
                </a:lnTo>
                <a:lnTo>
                  <a:pt x="876" y="1312"/>
                </a:lnTo>
                <a:lnTo>
                  <a:pt x="872" y="1320"/>
                </a:lnTo>
                <a:lnTo>
                  <a:pt x="870" y="1330"/>
                </a:lnTo>
                <a:lnTo>
                  <a:pt x="868" y="1342"/>
                </a:lnTo>
                <a:lnTo>
                  <a:pt x="868" y="1346"/>
                </a:lnTo>
                <a:lnTo>
                  <a:pt x="868" y="1348"/>
                </a:lnTo>
                <a:lnTo>
                  <a:pt x="870" y="1350"/>
                </a:lnTo>
                <a:lnTo>
                  <a:pt x="870" y="1352"/>
                </a:lnTo>
                <a:lnTo>
                  <a:pt x="872" y="1354"/>
                </a:lnTo>
                <a:lnTo>
                  <a:pt x="874" y="1356"/>
                </a:lnTo>
                <a:lnTo>
                  <a:pt x="874" y="1358"/>
                </a:lnTo>
                <a:lnTo>
                  <a:pt x="876" y="1360"/>
                </a:lnTo>
                <a:lnTo>
                  <a:pt x="878" y="1362"/>
                </a:lnTo>
                <a:lnTo>
                  <a:pt x="880" y="1364"/>
                </a:lnTo>
                <a:lnTo>
                  <a:pt x="882" y="1366"/>
                </a:lnTo>
                <a:lnTo>
                  <a:pt x="884" y="1368"/>
                </a:lnTo>
                <a:lnTo>
                  <a:pt x="886" y="1368"/>
                </a:lnTo>
                <a:lnTo>
                  <a:pt x="888" y="1370"/>
                </a:lnTo>
                <a:lnTo>
                  <a:pt x="890" y="1372"/>
                </a:lnTo>
                <a:lnTo>
                  <a:pt x="892" y="1372"/>
                </a:lnTo>
                <a:lnTo>
                  <a:pt x="894" y="1374"/>
                </a:lnTo>
                <a:lnTo>
                  <a:pt x="896" y="1374"/>
                </a:lnTo>
                <a:lnTo>
                  <a:pt x="898" y="1376"/>
                </a:lnTo>
                <a:lnTo>
                  <a:pt x="902" y="1378"/>
                </a:lnTo>
                <a:lnTo>
                  <a:pt x="914" y="1382"/>
                </a:lnTo>
                <a:lnTo>
                  <a:pt x="940" y="1382"/>
                </a:lnTo>
                <a:lnTo>
                  <a:pt x="934" y="1382"/>
                </a:lnTo>
                <a:lnTo>
                  <a:pt x="1198" y="1386"/>
                </a:lnTo>
                <a:lnTo>
                  <a:pt x="1322" y="1172"/>
                </a:lnTo>
                <a:lnTo>
                  <a:pt x="1326" y="1150"/>
                </a:lnTo>
                <a:lnTo>
                  <a:pt x="1330" y="1126"/>
                </a:lnTo>
                <a:lnTo>
                  <a:pt x="1328" y="1114"/>
                </a:lnTo>
                <a:lnTo>
                  <a:pt x="1326" y="1104"/>
                </a:lnTo>
                <a:lnTo>
                  <a:pt x="1322" y="1094"/>
                </a:lnTo>
                <a:lnTo>
                  <a:pt x="1316" y="1088"/>
                </a:lnTo>
                <a:lnTo>
                  <a:pt x="1304" y="1084"/>
                </a:lnTo>
                <a:lnTo>
                  <a:pt x="1294" y="1080"/>
                </a:lnTo>
                <a:lnTo>
                  <a:pt x="1286" y="1080"/>
                </a:lnTo>
                <a:lnTo>
                  <a:pt x="1278" y="1082"/>
                </a:lnTo>
                <a:lnTo>
                  <a:pt x="1262" y="1086"/>
                </a:lnTo>
                <a:lnTo>
                  <a:pt x="1248" y="1096"/>
                </a:lnTo>
                <a:lnTo>
                  <a:pt x="1232" y="1104"/>
                </a:lnTo>
                <a:lnTo>
                  <a:pt x="1218" y="1110"/>
                </a:lnTo>
                <a:lnTo>
                  <a:pt x="1208" y="1110"/>
                </a:lnTo>
                <a:lnTo>
                  <a:pt x="1200" y="1110"/>
                </a:lnTo>
                <a:lnTo>
                  <a:pt x="1190" y="1108"/>
                </a:lnTo>
                <a:lnTo>
                  <a:pt x="1180" y="1102"/>
                </a:lnTo>
                <a:lnTo>
                  <a:pt x="1170" y="1096"/>
                </a:lnTo>
                <a:lnTo>
                  <a:pt x="1164" y="1088"/>
                </a:lnTo>
                <a:lnTo>
                  <a:pt x="1158" y="1080"/>
                </a:lnTo>
                <a:lnTo>
                  <a:pt x="1154" y="1070"/>
                </a:lnTo>
                <a:lnTo>
                  <a:pt x="1152" y="1060"/>
                </a:lnTo>
                <a:lnTo>
                  <a:pt x="1150" y="1048"/>
                </a:lnTo>
                <a:lnTo>
                  <a:pt x="1150" y="1024"/>
                </a:lnTo>
                <a:lnTo>
                  <a:pt x="1154" y="998"/>
                </a:lnTo>
                <a:lnTo>
                  <a:pt x="1162" y="974"/>
                </a:lnTo>
                <a:lnTo>
                  <a:pt x="1170" y="954"/>
                </a:lnTo>
                <a:lnTo>
                  <a:pt x="1180" y="936"/>
                </a:lnTo>
                <a:lnTo>
                  <a:pt x="1190" y="920"/>
                </a:lnTo>
                <a:lnTo>
                  <a:pt x="1204" y="902"/>
                </a:lnTo>
                <a:lnTo>
                  <a:pt x="1220" y="884"/>
                </a:lnTo>
                <a:lnTo>
                  <a:pt x="1240" y="868"/>
                </a:lnTo>
                <a:lnTo>
                  <a:pt x="1260" y="856"/>
                </a:lnTo>
                <a:lnTo>
                  <a:pt x="1272" y="850"/>
                </a:lnTo>
                <a:lnTo>
                  <a:pt x="1282" y="848"/>
                </a:lnTo>
                <a:lnTo>
                  <a:pt x="1292" y="846"/>
                </a:lnTo>
                <a:lnTo>
                  <a:pt x="1304" y="846"/>
                </a:lnTo>
                <a:lnTo>
                  <a:pt x="1314" y="848"/>
                </a:lnTo>
                <a:lnTo>
                  <a:pt x="1324" y="854"/>
                </a:lnTo>
                <a:lnTo>
                  <a:pt x="1334" y="860"/>
                </a:lnTo>
                <a:lnTo>
                  <a:pt x="1340" y="868"/>
                </a:lnTo>
                <a:lnTo>
                  <a:pt x="1346" y="874"/>
                </a:lnTo>
                <a:lnTo>
                  <a:pt x="1348" y="882"/>
                </a:lnTo>
                <a:lnTo>
                  <a:pt x="1350" y="900"/>
                </a:lnTo>
                <a:lnTo>
                  <a:pt x="1350" y="916"/>
                </a:lnTo>
                <a:lnTo>
                  <a:pt x="1350" y="932"/>
                </a:lnTo>
                <a:lnTo>
                  <a:pt x="1354" y="948"/>
                </a:lnTo>
                <a:lnTo>
                  <a:pt x="1358" y="956"/>
                </a:lnTo>
                <a:lnTo>
                  <a:pt x="1362" y="964"/>
                </a:lnTo>
                <a:lnTo>
                  <a:pt x="1370" y="972"/>
                </a:lnTo>
                <a:lnTo>
                  <a:pt x="1380" y="978"/>
                </a:lnTo>
                <a:lnTo>
                  <a:pt x="1388" y="980"/>
                </a:lnTo>
                <a:lnTo>
                  <a:pt x="1398" y="980"/>
                </a:lnTo>
                <a:lnTo>
                  <a:pt x="1408" y="976"/>
                </a:lnTo>
                <a:lnTo>
                  <a:pt x="1418" y="972"/>
                </a:lnTo>
                <a:lnTo>
                  <a:pt x="1438" y="958"/>
                </a:lnTo>
                <a:lnTo>
                  <a:pt x="1456" y="942"/>
                </a:lnTo>
                <a:lnTo>
                  <a:pt x="1598" y="696"/>
                </a:lnTo>
                <a:lnTo>
                  <a:pt x="1436" y="418"/>
                </a:lnTo>
                <a:lnTo>
                  <a:pt x="1434" y="400"/>
                </a:lnTo>
                <a:lnTo>
                  <a:pt x="1432" y="382"/>
                </a:lnTo>
                <a:lnTo>
                  <a:pt x="1432" y="370"/>
                </a:lnTo>
                <a:lnTo>
                  <a:pt x="1434" y="358"/>
                </a:lnTo>
                <a:lnTo>
                  <a:pt x="1440" y="348"/>
                </a:lnTo>
                <a:lnTo>
                  <a:pt x="1446" y="342"/>
                </a:lnTo>
                <a:lnTo>
                  <a:pt x="1456" y="338"/>
                </a:lnTo>
                <a:lnTo>
                  <a:pt x="1466" y="334"/>
                </a:lnTo>
                <a:lnTo>
                  <a:pt x="1476" y="334"/>
                </a:lnTo>
                <a:lnTo>
                  <a:pt x="1484" y="334"/>
                </a:lnTo>
                <a:lnTo>
                  <a:pt x="1500" y="340"/>
                </a:lnTo>
                <a:lnTo>
                  <a:pt x="1514" y="348"/>
                </a:lnTo>
                <a:lnTo>
                  <a:pt x="1528" y="358"/>
                </a:lnTo>
                <a:lnTo>
                  <a:pt x="1544" y="364"/>
                </a:lnTo>
                <a:lnTo>
                  <a:pt x="1552" y="364"/>
                </a:lnTo>
                <a:lnTo>
                  <a:pt x="1562" y="364"/>
                </a:lnTo>
                <a:lnTo>
                  <a:pt x="1572" y="362"/>
                </a:lnTo>
                <a:lnTo>
                  <a:pt x="1582" y="356"/>
                </a:lnTo>
                <a:lnTo>
                  <a:pt x="1590" y="352"/>
                </a:lnTo>
                <a:lnTo>
                  <a:pt x="1596" y="346"/>
                </a:lnTo>
                <a:lnTo>
                  <a:pt x="1600" y="340"/>
                </a:lnTo>
                <a:lnTo>
                  <a:pt x="1604" y="332"/>
                </a:lnTo>
                <a:lnTo>
                  <a:pt x="1610" y="316"/>
                </a:lnTo>
                <a:lnTo>
                  <a:pt x="1612" y="296"/>
                </a:lnTo>
                <a:lnTo>
                  <a:pt x="1608" y="268"/>
                </a:lnTo>
                <a:lnTo>
                  <a:pt x="1602" y="242"/>
                </a:lnTo>
                <a:lnTo>
                  <a:pt x="1592" y="218"/>
                </a:lnTo>
                <a:lnTo>
                  <a:pt x="1582" y="198"/>
                </a:lnTo>
                <a:lnTo>
                  <a:pt x="1572" y="182"/>
                </a:lnTo>
                <a:lnTo>
                  <a:pt x="1558" y="164"/>
                </a:lnTo>
                <a:lnTo>
                  <a:pt x="1542" y="146"/>
                </a:lnTo>
                <a:lnTo>
                  <a:pt x="1522" y="130"/>
                </a:lnTo>
                <a:lnTo>
                  <a:pt x="1500" y="116"/>
                </a:lnTo>
                <a:lnTo>
                  <a:pt x="1490" y="112"/>
                </a:lnTo>
                <a:lnTo>
                  <a:pt x="1480" y="108"/>
                </a:lnTo>
                <a:lnTo>
                  <a:pt x="1468" y="108"/>
                </a:lnTo>
                <a:lnTo>
                  <a:pt x="1458" y="108"/>
                </a:lnTo>
                <a:lnTo>
                  <a:pt x="1448" y="110"/>
                </a:lnTo>
                <a:lnTo>
                  <a:pt x="1438" y="116"/>
                </a:lnTo>
                <a:lnTo>
                  <a:pt x="1430" y="120"/>
                </a:lnTo>
                <a:lnTo>
                  <a:pt x="1424" y="126"/>
                </a:lnTo>
                <a:lnTo>
                  <a:pt x="1416" y="138"/>
                </a:lnTo>
                <a:lnTo>
                  <a:pt x="1412" y="150"/>
                </a:lnTo>
                <a:lnTo>
                  <a:pt x="1410" y="164"/>
                </a:lnTo>
                <a:lnTo>
                  <a:pt x="1412" y="182"/>
                </a:lnTo>
                <a:lnTo>
                  <a:pt x="1410" y="198"/>
                </a:lnTo>
                <a:lnTo>
                  <a:pt x="1408" y="212"/>
                </a:lnTo>
                <a:lnTo>
                  <a:pt x="1404" y="220"/>
                </a:lnTo>
                <a:lnTo>
                  <a:pt x="1398" y="226"/>
                </a:lnTo>
                <a:lnTo>
                  <a:pt x="1392" y="234"/>
                </a:lnTo>
                <a:lnTo>
                  <a:pt x="1382" y="240"/>
                </a:lnTo>
                <a:lnTo>
                  <a:pt x="1376" y="242"/>
                </a:lnTo>
                <a:lnTo>
                  <a:pt x="1368" y="242"/>
                </a:lnTo>
                <a:lnTo>
                  <a:pt x="1360" y="240"/>
                </a:lnTo>
                <a:lnTo>
                  <a:pt x="1352" y="238"/>
                </a:lnTo>
                <a:lnTo>
                  <a:pt x="1334" y="228"/>
                </a:lnTo>
                <a:lnTo>
                  <a:pt x="1320" y="216"/>
                </a:lnTo>
                <a:lnTo>
                  <a:pt x="1198" y="0"/>
                </a:lnTo>
                <a:lnTo>
                  <a:pt x="400" y="0"/>
                </a:lnTo>
                <a:lnTo>
                  <a:pt x="0" y="694"/>
                </a:lnTo>
                <a:lnTo>
                  <a:pt x="398" y="1384"/>
                </a:lnTo>
                <a:lnTo>
                  <a:pt x="400" y="1382"/>
                </a:lnTo>
                <a:lnTo>
                  <a:pt x="674" y="1382"/>
                </a:lnTo>
                <a:close/>
              </a:path>
            </a:pathLst>
          </a:custGeom>
          <a:solidFill>
            <a:srgbClr val="7030A0"/>
          </a:solidFill>
          <a:ln w="381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350" dirty="0"/>
          </a:p>
          <a:p>
            <a:pPr algn="ctr"/>
            <a:r>
              <a:rPr lang="en-GB" sz="1050" dirty="0">
                <a:solidFill>
                  <a:schemeClr val="bg1"/>
                </a:solidFill>
              </a:rPr>
              <a:t>educational technology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6828" y="1514714"/>
            <a:ext cx="89948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 smtClean="0"/>
              <a:t>Evaluation of technology-enhanced learning</a:t>
            </a:r>
          </a:p>
          <a:p>
            <a:r>
              <a:rPr lang="en-SG" sz="3600" dirty="0" smtClean="0"/>
              <a:t>Initiative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Online survey of students to determine their experience to determine how future design</a:t>
            </a:r>
          </a:p>
          <a:p>
            <a:r>
              <a:rPr lang="en-SG" dirty="0"/>
              <a:t>c</a:t>
            </a:r>
            <a:r>
              <a:rPr lang="en-SG" dirty="0" smtClean="0"/>
              <a:t>an meet students’ needs.  (Analysis of types of learning environments, rather than by course)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Analysis of assignment scores of assignments done in LAMS to get a sense of effectiveness </a:t>
            </a:r>
          </a:p>
          <a:p>
            <a:r>
              <a:rPr lang="en-SG" dirty="0" smtClean="0"/>
              <a:t>of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smtClean="0"/>
              <a:t>Use of analytics to better understand relationship between students’ online behaviour</a:t>
            </a:r>
          </a:p>
          <a:p>
            <a:r>
              <a:rPr lang="en-SG" dirty="0" smtClean="0"/>
              <a:t>And academic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1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2" y="735546"/>
            <a:ext cx="2537373" cy="29052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275857" y="1653648"/>
            <a:ext cx="4477874" cy="2754306"/>
          </a:xfrm>
          <a:prstGeom prst="rect">
            <a:avLst/>
          </a:prstGeom>
          <a:solidFill>
            <a:schemeClr val="accent2">
              <a:lumMod val="75000"/>
              <a:alpha val="2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31750"/>
          </a:effectLst>
        </p:spPr>
        <p:txBody>
          <a:bodyPr vert="horz" wrap="square" lIns="51435" tIns="25718" rIns="51435" bIns="25718" numCol="1" rtlCol="0" anchor="t" anchorCtr="0" compatLnSpc="1">
            <a:prstTxWarp prst="textNoShape">
              <a:avLst/>
            </a:prstTxWarp>
          </a:bodyPr>
          <a:lstStyle/>
          <a:p>
            <a:r>
              <a:rPr lang="en-SG" sz="3300" dirty="0"/>
              <a:t>“I never teach my pupils, I only attempt to provide the conditions in which they can learn.” 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272859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SG" sz="2700" dirty="0" smtClean="0"/>
              <a:t>To provide faculty and PhD students with a </a:t>
            </a:r>
          </a:p>
          <a:p>
            <a:pPr marL="0" indent="0">
              <a:buNone/>
            </a:pPr>
            <a:r>
              <a:rPr lang="en-SG" sz="2700" dirty="0"/>
              <a:t>r</a:t>
            </a:r>
            <a:r>
              <a:rPr lang="en-SG" sz="2700" dirty="0" smtClean="0"/>
              <a:t>esearch-based framework within which to plan and evaluate their own teaching</a:t>
            </a:r>
          </a:p>
          <a:p>
            <a:r>
              <a:rPr lang="en-SG" sz="2700" dirty="0" smtClean="0"/>
              <a:t>To create a sufficiently varied environment within which debate about learning and teaching can be part of everyday life at the university</a:t>
            </a:r>
            <a:endParaRPr lang="en-SG" sz="2700" dirty="0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3977935" y="195487"/>
            <a:ext cx="1335881" cy="1131094"/>
          </a:xfrm>
          <a:custGeom>
            <a:avLst/>
            <a:gdLst>
              <a:gd name="T0" fmla="*/ 215570 w 1636"/>
              <a:gd name="T1" fmla="*/ 985831 h 1386"/>
              <a:gd name="T2" fmla="*/ 232990 w 1636"/>
              <a:gd name="T3" fmla="*/ 944482 h 1386"/>
              <a:gd name="T4" fmla="*/ 232990 w 1636"/>
              <a:gd name="T5" fmla="*/ 907486 h 1386"/>
              <a:gd name="T6" fmla="*/ 252587 w 1636"/>
              <a:gd name="T7" fmla="*/ 870491 h 1386"/>
              <a:gd name="T8" fmla="*/ 283072 w 1636"/>
              <a:gd name="T9" fmla="*/ 855257 h 1386"/>
              <a:gd name="T10" fmla="*/ 328799 w 1636"/>
              <a:gd name="T11" fmla="*/ 863962 h 1386"/>
              <a:gd name="T12" fmla="*/ 407188 w 1636"/>
              <a:gd name="T13" fmla="*/ 935777 h 1386"/>
              <a:gd name="T14" fmla="*/ 442028 w 1636"/>
              <a:gd name="T15" fmla="*/ 1005417 h 1386"/>
              <a:gd name="T16" fmla="*/ 450737 w 1636"/>
              <a:gd name="T17" fmla="*/ 1068527 h 1386"/>
              <a:gd name="T18" fmla="*/ 439850 w 1636"/>
              <a:gd name="T19" fmla="*/ 1122933 h 1386"/>
              <a:gd name="T20" fmla="*/ 418075 w 1636"/>
              <a:gd name="T21" fmla="*/ 1142519 h 1386"/>
              <a:gd name="T22" fmla="*/ 376703 w 1636"/>
              <a:gd name="T23" fmla="*/ 1151224 h 1386"/>
              <a:gd name="T24" fmla="*/ 311379 w 1636"/>
              <a:gd name="T25" fmla="*/ 1118580 h 1386"/>
              <a:gd name="T26" fmla="*/ 270007 w 1636"/>
              <a:gd name="T27" fmla="*/ 1127285 h 1386"/>
              <a:gd name="T28" fmla="*/ 256942 w 1636"/>
              <a:gd name="T29" fmla="*/ 1151224 h 1386"/>
              <a:gd name="T30" fmla="*/ 261297 w 1636"/>
              <a:gd name="T31" fmla="*/ 1199101 h 1386"/>
              <a:gd name="T32" fmla="*/ 435495 w 1636"/>
              <a:gd name="T33" fmla="*/ 1503773 h 1386"/>
              <a:gd name="T34" fmla="*/ 722922 w 1636"/>
              <a:gd name="T35" fmla="*/ 1508125 h 1386"/>
              <a:gd name="T36" fmla="*/ 790424 w 1636"/>
              <a:gd name="T37" fmla="*/ 1475482 h 1386"/>
              <a:gd name="T38" fmla="*/ 799134 w 1636"/>
              <a:gd name="T39" fmla="*/ 1442838 h 1386"/>
              <a:gd name="T40" fmla="*/ 773004 w 1636"/>
              <a:gd name="T41" fmla="*/ 1403666 h 1386"/>
              <a:gd name="T42" fmla="*/ 720744 w 1636"/>
              <a:gd name="T43" fmla="*/ 1366670 h 1386"/>
              <a:gd name="T44" fmla="*/ 712035 w 1636"/>
              <a:gd name="T45" fmla="*/ 1336203 h 1386"/>
              <a:gd name="T46" fmla="*/ 729454 w 1636"/>
              <a:gd name="T47" fmla="*/ 1292679 h 1386"/>
              <a:gd name="T48" fmla="*/ 796956 w 1636"/>
              <a:gd name="T49" fmla="*/ 1255683 h 1386"/>
              <a:gd name="T50" fmla="*/ 868813 w 1636"/>
              <a:gd name="T51" fmla="*/ 1244802 h 1386"/>
              <a:gd name="T52" fmla="*/ 966799 w 1636"/>
              <a:gd name="T53" fmla="*/ 1264388 h 1386"/>
              <a:gd name="T54" fmla="*/ 1016881 w 1636"/>
              <a:gd name="T55" fmla="*/ 1303560 h 1386"/>
              <a:gd name="T56" fmla="*/ 1025591 w 1636"/>
              <a:gd name="T57" fmla="*/ 1336203 h 1386"/>
              <a:gd name="T58" fmla="*/ 1012526 w 1636"/>
              <a:gd name="T59" fmla="*/ 1375375 h 1386"/>
              <a:gd name="T60" fmla="*/ 951557 w 1636"/>
              <a:gd name="T61" fmla="*/ 1416723 h 1386"/>
              <a:gd name="T62" fmla="*/ 938492 w 1636"/>
              <a:gd name="T63" fmla="*/ 1455896 h 1386"/>
              <a:gd name="T64" fmla="*/ 955912 w 1636"/>
              <a:gd name="T65" fmla="*/ 1482010 h 1386"/>
              <a:gd name="T66" fmla="*/ 1299953 w 1636"/>
              <a:gd name="T67" fmla="*/ 1508125 h 1386"/>
              <a:gd name="T68" fmla="*/ 1308663 w 1636"/>
              <a:gd name="T69" fmla="*/ 1499420 h 1386"/>
              <a:gd name="T70" fmla="*/ 1458909 w 1636"/>
              <a:gd name="T71" fmla="*/ 1238273 h 1386"/>
              <a:gd name="T72" fmla="*/ 1517700 w 1636"/>
              <a:gd name="T73" fmla="*/ 1201277 h 1386"/>
              <a:gd name="T74" fmla="*/ 1546008 w 1636"/>
              <a:gd name="T75" fmla="*/ 1212158 h 1386"/>
              <a:gd name="T76" fmla="*/ 1565605 w 1636"/>
              <a:gd name="T77" fmla="*/ 1253506 h 1386"/>
              <a:gd name="T78" fmla="*/ 1572137 w 1636"/>
              <a:gd name="T79" fmla="*/ 1316617 h 1386"/>
              <a:gd name="T80" fmla="*/ 1596090 w 1636"/>
              <a:gd name="T81" fmla="*/ 1340556 h 1386"/>
              <a:gd name="T82" fmla="*/ 1639639 w 1636"/>
              <a:gd name="T83" fmla="*/ 1347084 h 1386"/>
              <a:gd name="T84" fmla="*/ 1707141 w 1636"/>
              <a:gd name="T85" fmla="*/ 1307912 h 1386"/>
              <a:gd name="T86" fmla="*/ 1752868 w 1636"/>
              <a:gd name="T87" fmla="*/ 1251330 h 1386"/>
              <a:gd name="T88" fmla="*/ 1776820 w 1636"/>
              <a:gd name="T89" fmla="*/ 1190396 h 1386"/>
              <a:gd name="T90" fmla="*/ 1778998 w 1636"/>
              <a:gd name="T91" fmla="*/ 1116404 h 1386"/>
              <a:gd name="T92" fmla="*/ 1748513 w 1636"/>
              <a:gd name="T93" fmla="*/ 1077232 h 1386"/>
              <a:gd name="T94" fmla="*/ 1709318 w 1636"/>
              <a:gd name="T95" fmla="*/ 1070703 h 1386"/>
              <a:gd name="T96" fmla="*/ 1643994 w 1636"/>
              <a:gd name="T97" fmla="*/ 1101171 h 1386"/>
              <a:gd name="T98" fmla="*/ 1602622 w 1636"/>
              <a:gd name="T99" fmla="*/ 1092466 h 1386"/>
              <a:gd name="T100" fmla="*/ 1587380 w 1636"/>
              <a:gd name="T101" fmla="*/ 1068527 h 1386"/>
              <a:gd name="T102" fmla="*/ 1593912 w 1636"/>
              <a:gd name="T103" fmla="*/ 1007593 h 1386"/>
              <a:gd name="T104" fmla="*/ 1722383 w 1636"/>
              <a:gd name="T105" fmla="*/ 726860 h 1386"/>
              <a:gd name="T106" fmla="*/ 350574 w 1636"/>
              <a:gd name="T107" fmla="*/ 143631 h 1386"/>
              <a:gd name="T108" fmla="*/ 143713 w 1636"/>
              <a:gd name="T109" fmla="*/ 981478 h 1386"/>
              <a:gd name="T110" fmla="*/ 191618 w 1636"/>
              <a:gd name="T111" fmla="*/ 1001064 h 138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1636" h="1386">
                <a:moveTo>
                  <a:pt x="184" y="918"/>
                </a:moveTo>
                <a:lnTo>
                  <a:pt x="184" y="918"/>
                </a:lnTo>
                <a:lnTo>
                  <a:pt x="192" y="912"/>
                </a:lnTo>
                <a:lnTo>
                  <a:pt x="198" y="906"/>
                </a:lnTo>
                <a:lnTo>
                  <a:pt x="204" y="900"/>
                </a:lnTo>
                <a:lnTo>
                  <a:pt x="208" y="894"/>
                </a:lnTo>
                <a:lnTo>
                  <a:pt x="212" y="882"/>
                </a:lnTo>
                <a:lnTo>
                  <a:pt x="214" y="868"/>
                </a:lnTo>
                <a:lnTo>
                  <a:pt x="212" y="850"/>
                </a:lnTo>
                <a:lnTo>
                  <a:pt x="214" y="834"/>
                </a:lnTo>
                <a:lnTo>
                  <a:pt x="216" y="820"/>
                </a:lnTo>
                <a:lnTo>
                  <a:pt x="220" y="812"/>
                </a:lnTo>
                <a:lnTo>
                  <a:pt x="224" y="806"/>
                </a:lnTo>
                <a:lnTo>
                  <a:pt x="232" y="800"/>
                </a:lnTo>
                <a:lnTo>
                  <a:pt x="240" y="794"/>
                </a:lnTo>
                <a:lnTo>
                  <a:pt x="250" y="788"/>
                </a:lnTo>
                <a:lnTo>
                  <a:pt x="260" y="786"/>
                </a:lnTo>
                <a:lnTo>
                  <a:pt x="270" y="786"/>
                </a:lnTo>
                <a:lnTo>
                  <a:pt x="282" y="786"/>
                </a:lnTo>
                <a:lnTo>
                  <a:pt x="292" y="790"/>
                </a:lnTo>
                <a:lnTo>
                  <a:pt x="302" y="794"/>
                </a:lnTo>
                <a:lnTo>
                  <a:pt x="324" y="808"/>
                </a:lnTo>
                <a:lnTo>
                  <a:pt x="344" y="824"/>
                </a:lnTo>
                <a:lnTo>
                  <a:pt x="360" y="842"/>
                </a:lnTo>
                <a:lnTo>
                  <a:pt x="374" y="860"/>
                </a:lnTo>
                <a:lnTo>
                  <a:pt x="384" y="876"/>
                </a:lnTo>
                <a:lnTo>
                  <a:pt x="396" y="898"/>
                </a:lnTo>
                <a:lnTo>
                  <a:pt x="406" y="924"/>
                </a:lnTo>
                <a:lnTo>
                  <a:pt x="412" y="954"/>
                </a:lnTo>
                <a:lnTo>
                  <a:pt x="414" y="968"/>
                </a:lnTo>
                <a:lnTo>
                  <a:pt x="414" y="982"/>
                </a:lnTo>
                <a:lnTo>
                  <a:pt x="414" y="1004"/>
                </a:lnTo>
                <a:lnTo>
                  <a:pt x="412" y="1014"/>
                </a:lnTo>
                <a:lnTo>
                  <a:pt x="408" y="1022"/>
                </a:lnTo>
                <a:lnTo>
                  <a:pt x="404" y="1032"/>
                </a:lnTo>
                <a:lnTo>
                  <a:pt x="398" y="1038"/>
                </a:lnTo>
                <a:lnTo>
                  <a:pt x="392" y="1046"/>
                </a:lnTo>
                <a:lnTo>
                  <a:pt x="384" y="1050"/>
                </a:lnTo>
                <a:lnTo>
                  <a:pt x="374" y="1056"/>
                </a:lnTo>
                <a:lnTo>
                  <a:pt x="364" y="1058"/>
                </a:lnTo>
                <a:lnTo>
                  <a:pt x="354" y="1058"/>
                </a:lnTo>
                <a:lnTo>
                  <a:pt x="346" y="1058"/>
                </a:lnTo>
                <a:lnTo>
                  <a:pt x="330" y="1052"/>
                </a:lnTo>
                <a:lnTo>
                  <a:pt x="316" y="1042"/>
                </a:lnTo>
                <a:lnTo>
                  <a:pt x="302" y="1034"/>
                </a:lnTo>
                <a:lnTo>
                  <a:pt x="286" y="1028"/>
                </a:lnTo>
                <a:lnTo>
                  <a:pt x="278" y="1028"/>
                </a:lnTo>
                <a:lnTo>
                  <a:pt x="268" y="1028"/>
                </a:lnTo>
                <a:lnTo>
                  <a:pt x="258" y="1032"/>
                </a:lnTo>
                <a:lnTo>
                  <a:pt x="248" y="1036"/>
                </a:lnTo>
                <a:lnTo>
                  <a:pt x="242" y="1042"/>
                </a:lnTo>
                <a:lnTo>
                  <a:pt x="238" y="1048"/>
                </a:lnTo>
                <a:lnTo>
                  <a:pt x="236" y="1058"/>
                </a:lnTo>
                <a:lnTo>
                  <a:pt x="234" y="1068"/>
                </a:lnTo>
                <a:lnTo>
                  <a:pt x="236" y="1086"/>
                </a:lnTo>
                <a:lnTo>
                  <a:pt x="240" y="1102"/>
                </a:lnTo>
                <a:lnTo>
                  <a:pt x="398" y="1378"/>
                </a:lnTo>
                <a:lnTo>
                  <a:pt x="402" y="1378"/>
                </a:lnTo>
                <a:lnTo>
                  <a:pt x="402" y="1380"/>
                </a:lnTo>
                <a:lnTo>
                  <a:pt x="400" y="1382"/>
                </a:lnTo>
                <a:lnTo>
                  <a:pt x="402" y="1386"/>
                </a:lnTo>
                <a:lnTo>
                  <a:pt x="664" y="1386"/>
                </a:lnTo>
                <a:lnTo>
                  <a:pt x="686" y="1380"/>
                </a:lnTo>
                <a:lnTo>
                  <a:pt x="708" y="1368"/>
                </a:lnTo>
                <a:lnTo>
                  <a:pt x="718" y="1362"/>
                </a:lnTo>
                <a:lnTo>
                  <a:pt x="726" y="1356"/>
                </a:lnTo>
                <a:lnTo>
                  <a:pt x="732" y="1346"/>
                </a:lnTo>
                <a:lnTo>
                  <a:pt x="734" y="1338"/>
                </a:lnTo>
                <a:lnTo>
                  <a:pt x="734" y="1326"/>
                </a:lnTo>
                <a:lnTo>
                  <a:pt x="730" y="1316"/>
                </a:lnTo>
                <a:lnTo>
                  <a:pt x="728" y="1308"/>
                </a:lnTo>
                <a:lnTo>
                  <a:pt x="722" y="1302"/>
                </a:lnTo>
                <a:lnTo>
                  <a:pt x="710" y="1290"/>
                </a:lnTo>
                <a:lnTo>
                  <a:pt x="694" y="1282"/>
                </a:lnTo>
                <a:lnTo>
                  <a:pt x="680" y="1274"/>
                </a:lnTo>
                <a:lnTo>
                  <a:pt x="668" y="1264"/>
                </a:lnTo>
                <a:lnTo>
                  <a:pt x="662" y="1256"/>
                </a:lnTo>
                <a:lnTo>
                  <a:pt x="658" y="1248"/>
                </a:lnTo>
                <a:lnTo>
                  <a:pt x="656" y="1240"/>
                </a:lnTo>
                <a:lnTo>
                  <a:pt x="654" y="1228"/>
                </a:lnTo>
                <a:lnTo>
                  <a:pt x="656" y="1216"/>
                </a:lnTo>
                <a:lnTo>
                  <a:pt x="658" y="1206"/>
                </a:lnTo>
                <a:lnTo>
                  <a:pt x="664" y="1198"/>
                </a:lnTo>
                <a:lnTo>
                  <a:pt x="670" y="1188"/>
                </a:lnTo>
                <a:lnTo>
                  <a:pt x="678" y="1180"/>
                </a:lnTo>
                <a:lnTo>
                  <a:pt x="688" y="1174"/>
                </a:lnTo>
                <a:lnTo>
                  <a:pt x="708" y="1162"/>
                </a:lnTo>
                <a:lnTo>
                  <a:pt x="732" y="1154"/>
                </a:lnTo>
                <a:lnTo>
                  <a:pt x="756" y="1148"/>
                </a:lnTo>
                <a:lnTo>
                  <a:pt x="780" y="1144"/>
                </a:lnTo>
                <a:lnTo>
                  <a:pt x="798" y="1144"/>
                </a:lnTo>
                <a:lnTo>
                  <a:pt x="818" y="1144"/>
                </a:lnTo>
                <a:lnTo>
                  <a:pt x="840" y="1148"/>
                </a:lnTo>
                <a:lnTo>
                  <a:pt x="864" y="1154"/>
                </a:lnTo>
                <a:lnTo>
                  <a:pt x="888" y="1162"/>
                </a:lnTo>
                <a:lnTo>
                  <a:pt x="910" y="1174"/>
                </a:lnTo>
                <a:lnTo>
                  <a:pt x="918" y="1180"/>
                </a:lnTo>
                <a:lnTo>
                  <a:pt x="926" y="1188"/>
                </a:lnTo>
                <a:lnTo>
                  <a:pt x="934" y="1198"/>
                </a:lnTo>
                <a:lnTo>
                  <a:pt x="938" y="1206"/>
                </a:lnTo>
                <a:lnTo>
                  <a:pt x="942" y="1216"/>
                </a:lnTo>
                <a:lnTo>
                  <a:pt x="942" y="1228"/>
                </a:lnTo>
                <a:lnTo>
                  <a:pt x="942" y="1240"/>
                </a:lnTo>
                <a:lnTo>
                  <a:pt x="938" y="1248"/>
                </a:lnTo>
                <a:lnTo>
                  <a:pt x="934" y="1256"/>
                </a:lnTo>
                <a:lnTo>
                  <a:pt x="930" y="1264"/>
                </a:lnTo>
                <a:lnTo>
                  <a:pt x="916" y="1274"/>
                </a:lnTo>
                <a:lnTo>
                  <a:pt x="902" y="1282"/>
                </a:lnTo>
                <a:lnTo>
                  <a:pt x="888" y="1290"/>
                </a:lnTo>
                <a:lnTo>
                  <a:pt x="874" y="1302"/>
                </a:lnTo>
                <a:lnTo>
                  <a:pt x="870" y="1308"/>
                </a:lnTo>
                <a:lnTo>
                  <a:pt x="866" y="1316"/>
                </a:lnTo>
                <a:lnTo>
                  <a:pt x="864" y="1326"/>
                </a:lnTo>
                <a:lnTo>
                  <a:pt x="862" y="1338"/>
                </a:lnTo>
                <a:lnTo>
                  <a:pt x="864" y="1346"/>
                </a:lnTo>
                <a:lnTo>
                  <a:pt x="870" y="1356"/>
                </a:lnTo>
                <a:lnTo>
                  <a:pt x="878" y="1362"/>
                </a:lnTo>
                <a:lnTo>
                  <a:pt x="888" y="1368"/>
                </a:lnTo>
                <a:lnTo>
                  <a:pt x="912" y="1380"/>
                </a:lnTo>
                <a:lnTo>
                  <a:pt x="934" y="1386"/>
                </a:lnTo>
                <a:lnTo>
                  <a:pt x="1194" y="1386"/>
                </a:lnTo>
                <a:lnTo>
                  <a:pt x="1198" y="1380"/>
                </a:lnTo>
                <a:lnTo>
                  <a:pt x="1198" y="1378"/>
                </a:lnTo>
                <a:lnTo>
                  <a:pt x="1202" y="1378"/>
                </a:lnTo>
                <a:lnTo>
                  <a:pt x="1204" y="1372"/>
                </a:lnTo>
                <a:lnTo>
                  <a:pt x="1240" y="1310"/>
                </a:lnTo>
                <a:lnTo>
                  <a:pt x="1340" y="1138"/>
                </a:lnTo>
                <a:lnTo>
                  <a:pt x="1356" y="1124"/>
                </a:lnTo>
                <a:lnTo>
                  <a:pt x="1376" y="1112"/>
                </a:lnTo>
                <a:lnTo>
                  <a:pt x="1384" y="1108"/>
                </a:lnTo>
                <a:lnTo>
                  <a:pt x="1394" y="1104"/>
                </a:lnTo>
                <a:lnTo>
                  <a:pt x="1402" y="1104"/>
                </a:lnTo>
                <a:lnTo>
                  <a:pt x="1410" y="1108"/>
                </a:lnTo>
                <a:lnTo>
                  <a:pt x="1420" y="1114"/>
                </a:lnTo>
                <a:lnTo>
                  <a:pt x="1426" y="1122"/>
                </a:lnTo>
                <a:lnTo>
                  <a:pt x="1432" y="1128"/>
                </a:lnTo>
                <a:lnTo>
                  <a:pt x="1436" y="1136"/>
                </a:lnTo>
                <a:lnTo>
                  <a:pt x="1438" y="1152"/>
                </a:lnTo>
                <a:lnTo>
                  <a:pt x="1438" y="1170"/>
                </a:lnTo>
                <a:lnTo>
                  <a:pt x="1438" y="1186"/>
                </a:lnTo>
                <a:lnTo>
                  <a:pt x="1440" y="1202"/>
                </a:lnTo>
                <a:lnTo>
                  <a:pt x="1444" y="1210"/>
                </a:lnTo>
                <a:lnTo>
                  <a:pt x="1448" y="1218"/>
                </a:lnTo>
                <a:lnTo>
                  <a:pt x="1456" y="1226"/>
                </a:lnTo>
                <a:lnTo>
                  <a:pt x="1466" y="1232"/>
                </a:lnTo>
                <a:lnTo>
                  <a:pt x="1476" y="1236"/>
                </a:lnTo>
                <a:lnTo>
                  <a:pt x="1486" y="1240"/>
                </a:lnTo>
                <a:lnTo>
                  <a:pt x="1496" y="1240"/>
                </a:lnTo>
                <a:lnTo>
                  <a:pt x="1506" y="1238"/>
                </a:lnTo>
                <a:lnTo>
                  <a:pt x="1518" y="1234"/>
                </a:lnTo>
                <a:lnTo>
                  <a:pt x="1528" y="1230"/>
                </a:lnTo>
                <a:lnTo>
                  <a:pt x="1550" y="1218"/>
                </a:lnTo>
                <a:lnTo>
                  <a:pt x="1568" y="1202"/>
                </a:lnTo>
                <a:lnTo>
                  <a:pt x="1586" y="1184"/>
                </a:lnTo>
                <a:lnTo>
                  <a:pt x="1600" y="1166"/>
                </a:lnTo>
                <a:lnTo>
                  <a:pt x="1610" y="1150"/>
                </a:lnTo>
                <a:lnTo>
                  <a:pt x="1618" y="1132"/>
                </a:lnTo>
                <a:lnTo>
                  <a:pt x="1628" y="1112"/>
                </a:lnTo>
                <a:lnTo>
                  <a:pt x="1632" y="1094"/>
                </a:lnTo>
                <a:lnTo>
                  <a:pt x="1636" y="1076"/>
                </a:lnTo>
                <a:lnTo>
                  <a:pt x="1636" y="1060"/>
                </a:lnTo>
                <a:lnTo>
                  <a:pt x="1636" y="1042"/>
                </a:lnTo>
                <a:lnTo>
                  <a:pt x="1634" y="1026"/>
                </a:lnTo>
                <a:lnTo>
                  <a:pt x="1628" y="1012"/>
                </a:lnTo>
                <a:lnTo>
                  <a:pt x="1618" y="1000"/>
                </a:lnTo>
                <a:lnTo>
                  <a:pt x="1606" y="990"/>
                </a:lnTo>
                <a:lnTo>
                  <a:pt x="1596" y="986"/>
                </a:lnTo>
                <a:lnTo>
                  <a:pt x="1586" y="984"/>
                </a:lnTo>
                <a:lnTo>
                  <a:pt x="1578" y="982"/>
                </a:lnTo>
                <a:lnTo>
                  <a:pt x="1570" y="984"/>
                </a:lnTo>
                <a:lnTo>
                  <a:pt x="1554" y="990"/>
                </a:lnTo>
                <a:lnTo>
                  <a:pt x="1540" y="998"/>
                </a:lnTo>
                <a:lnTo>
                  <a:pt x="1524" y="1006"/>
                </a:lnTo>
                <a:lnTo>
                  <a:pt x="1510" y="1012"/>
                </a:lnTo>
                <a:lnTo>
                  <a:pt x="1500" y="1014"/>
                </a:lnTo>
                <a:lnTo>
                  <a:pt x="1492" y="1012"/>
                </a:lnTo>
                <a:lnTo>
                  <a:pt x="1482" y="1010"/>
                </a:lnTo>
                <a:lnTo>
                  <a:pt x="1472" y="1004"/>
                </a:lnTo>
                <a:lnTo>
                  <a:pt x="1464" y="1000"/>
                </a:lnTo>
                <a:lnTo>
                  <a:pt x="1460" y="992"/>
                </a:lnTo>
                <a:lnTo>
                  <a:pt x="1458" y="982"/>
                </a:lnTo>
                <a:lnTo>
                  <a:pt x="1458" y="972"/>
                </a:lnTo>
                <a:lnTo>
                  <a:pt x="1458" y="950"/>
                </a:lnTo>
                <a:lnTo>
                  <a:pt x="1462" y="928"/>
                </a:lnTo>
                <a:lnTo>
                  <a:pt x="1464" y="926"/>
                </a:lnTo>
                <a:lnTo>
                  <a:pt x="1466" y="920"/>
                </a:lnTo>
                <a:lnTo>
                  <a:pt x="1598" y="692"/>
                </a:lnTo>
                <a:lnTo>
                  <a:pt x="1582" y="668"/>
                </a:lnTo>
                <a:lnTo>
                  <a:pt x="1584" y="668"/>
                </a:lnTo>
                <a:lnTo>
                  <a:pt x="1198" y="0"/>
                </a:lnTo>
                <a:lnTo>
                  <a:pt x="398" y="0"/>
                </a:lnTo>
                <a:lnTo>
                  <a:pt x="322" y="132"/>
                </a:lnTo>
                <a:lnTo>
                  <a:pt x="0" y="690"/>
                </a:lnTo>
                <a:lnTo>
                  <a:pt x="116" y="888"/>
                </a:lnTo>
                <a:lnTo>
                  <a:pt x="132" y="902"/>
                </a:lnTo>
                <a:lnTo>
                  <a:pt x="150" y="914"/>
                </a:lnTo>
                <a:lnTo>
                  <a:pt x="160" y="918"/>
                </a:lnTo>
                <a:lnTo>
                  <a:pt x="168" y="920"/>
                </a:lnTo>
                <a:lnTo>
                  <a:pt x="176" y="920"/>
                </a:lnTo>
                <a:lnTo>
                  <a:pt x="184" y="91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  <a:p>
            <a:pPr algn="ctr"/>
            <a:endParaRPr lang="en-GB" sz="1200" dirty="0">
              <a:solidFill>
                <a:schemeClr val="bg1"/>
              </a:solidFill>
            </a:endParaRPr>
          </a:p>
          <a:p>
            <a:pPr algn="ctr"/>
            <a:r>
              <a:rPr lang="en-GB" sz="1050" dirty="0">
                <a:solidFill>
                  <a:schemeClr val="bg1"/>
                </a:solidFill>
              </a:rPr>
              <a:t>faculty training in    learning and teaching</a:t>
            </a:r>
          </a:p>
        </p:txBody>
      </p:sp>
    </p:spTree>
    <p:extLst>
      <p:ext uri="{BB962C8B-B14F-4D97-AF65-F5344CB8AC3E}">
        <p14:creationId xmlns:p14="http://schemas.microsoft.com/office/powerpoint/2010/main" val="123073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SG" sz="2700" dirty="0"/>
              <a:t>All new junior faculty undertake Foundations of University Learning and Teaching within a year of joining the University.</a:t>
            </a:r>
          </a:p>
          <a:p>
            <a:r>
              <a:rPr lang="en-SG" sz="2700" dirty="0"/>
              <a:t>Course runs twice a </a:t>
            </a:r>
            <a:r>
              <a:rPr lang="en-SG" sz="2700" dirty="0" smtClean="0"/>
              <a:t>year</a:t>
            </a:r>
          </a:p>
          <a:p>
            <a:r>
              <a:rPr lang="en-SG" sz="2700" dirty="0" smtClean="0"/>
              <a:t>About 60 participants per year</a:t>
            </a:r>
            <a:endParaRPr lang="en-SG" sz="2700" dirty="0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3977935" y="195487"/>
            <a:ext cx="1335881" cy="1131094"/>
          </a:xfrm>
          <a:custGeom>
            <a:avLst/>
            <a:gdLst>
              <a:gd name="T0" fmla="*/ 215570 w 1636"/>
              <a:gd name="T1" fmla="*/ 985831 h 1386"/>
              <a:gd name="T2" fmla="*/ 232990 w 1636"/>
              <a:gd name="T3" fmla="*/ 944482 h 1386"/>
              <a:gd name="T4" fmla="*/ 232990 w 1636"/>
              <a:gd name="T5" fmla="*/ 907486 h 1386"/>
              <a:gd name="T6" fmla="*/ 252587 w 1636"/>
              <a:gd name="T7" fmla="*/ 870491 h 1386"/>
              <a:gd name="T8" fmla="*/ 283072 w 1636"/>
              <a:gd name="T9" fmla="*/ 855257 h 1386"/>
              <a:gd name="T10" fmla="*/ 328799 w 1636"/>
              <a:gd name="T11" fmla="*/ 863962 h 1386"/>
              <a:gd name="T12" fmla="*/ 407188 w 1636"/>
              <a:gd name="T13" fmla="*/ 935777 h 1386"/>
              <a:gd name="T14" fmla="*/ 442028 w 1636"/>
              <a:gd name="T15" fmla="*/ 1005417 h 1386"/>
              <a:gd name="T16" fmla="*/ 450737 w 1636"/>
              <a:gd name="T17" fmla="*/ 1068527 h 1386"/>
              <a:gd name="T18" fmla="*/ 439850 w 1636"/>
              <a:gd name="T19" fmla="*/ 1122933 h 1386"/>
              <a:gd name="T20" fmla="*/ 418075 w 1636"/>
              <a:gd name="T21" fmla="*/ 1142519 h 1386"/>
              <a:gd name="T22" fmla="*/ 376703 w 1636"/>
              <a:gd name="T23" fmla="*/ 1151224 h 1386"/>
              <a:gd name="T24" fmla="*/ 311379 w 1636"/>
              <a:gd name="T25" fmla="*/ 1118580 h 1386"/>
              <a:gd name="T26" fmla="*/ 270007 w 1636"/>
              <a:gd name="T27" fmla="*/ 1127285 h 1386"/>
              <a:gd name="T28" fmla="*/ 256942 w 1636"/>
              <a:gd name="T29" fmla="*/ 1151224 h 1386"/>
              <a:gd name="T30" fmla="*/ 261297 w 1636"/>
              <a:gd name="T31" fmla="*/ 1199101 h 1386"/>
              <a:gd name="T32" fmla="*/ 435495 w 1636"/>
              <a:gd name="T33" fmla="*/ 1503773 h 1386"/>
              <a:gd name="T34" fmla="*/ 722922 w 1636"/>
              <a:gd name="T35" fmla="*/ 1508125 h 1386"/>
              <a:gd name="T36" fmla="*/ 790424 w 1636"/>
              <a:gd name="T37" fmla="*/ 1475482 h 1386"/>
              <a:gd name="T38" fmla="*/ 799134 w 1636"/>
              <a:gd name="T39" fmla="*/ 1442838 h 1386"/>
              <a:gd name="T40" fmla="*/ 773004 w 1636"/>
              <a:gd name="T41" fmla="*/ 1403666 h 1386"/>
              <a:gd name="T42" fmla="*/ 720744 w 1636"/>
              <a:gd name="T43" fmla="*/ 1366670 h 1386"/>
              <a:gd name="T44" fmla="*/ 712035 w 1636"/>
              <a:gd name="T45" fmla="*/ 1336203 h 1386"/>
              <a:gd name="T46" fmla="*/ 729454 w 1636"/>
              <a:gd name="T47" fmla="*/ 1292679 h 1386"/>
              <a:gd name="T48" fmla="*/ 796956 w 1636"/>
              <a:gd name="T49" fmla="*/ 1255683 h 1386"/>
              <a:gd name="T50" fmla="*/ 868813 w 1636"/>
              <a:gd name="T51" fmla="*/ 1244802 h 1386"/>
              <a:gd name="T52" fmla="*/ 966799 w 1636"/>
              <a:gd name="T53" fmla="*/ 1264388 h 1386"/>
              <a:gd name="T54" fmla="*/ 1016881 w 1636"/>
              <a:gd name="T55" fmla="*/ 1303560 h 1386"/>
              <a:gd name="T56" fmla="*/ 1025591 w 1636"/>
              <a:gd name="T57" fmla="*/ 1336203 h 1386"/>
              <a:gd name="T58" fmla="*/ 1012526 w 1636"/>
              <a:gd name="T59" fmla="*/ 1375375 h 1386"/>
              <a:gd name="T60" fmla="*/ 951557 w 1636"/>
              <a:gd name="T61" fmla="*/ 1416723 h 1386"/>
              <a:gd name="T62" fmla="*/ 938492 w 1636"/>
              <a:gd name="T63" fmla="*/ 1455896 h 1386"/>
              <a:gd name="T64" fmla="*/ 955912 w 1636"/>
              <a:gd name="T65" fmla="*/ 1482010 h 1386"/>
              <a:gd name="T66" fmla="*/ 1299953 w 1636"/>
              <a:gd name="T67" fmla="*/ 1508125 h 1386"/>
              <a:gd name="T68" fmla="*/ 1308663 w 1636"/>
              <a:gd name="T69" fmla="*/ 1499420 h 1386"/>
              <a:gd name="T70" fmla="*/ 1458909 w 1636"/>
              <a:gd name="T71" fmla="*/ 1238273 h 1386"/>
              <a:gd name="T72" fmla="*/ 1517700 w 1636"/>
              <a:gd name="T73" fmla="*/ 1201277 h 1386"/>
              <a:gd name="T74" fmla="*/ 1546008 w 1636"/>
              <a:gd name="T75" fmla="*/ 1212158 h 1386"/>
              <a:gd name="T76" fmla="*/ 1565605 w 1636"/>
              <a:gd name="T77" fmla="*/ 1253506 h 1386"/>
              <a:gd name="T78" fmla="*/ 1572137 w 1636"/>
              <a:gd name="T79" fmla="*/ 1316617 h 1386"/>
              <a:gd name="T80" fmla="*/ 1596090 w 1636"/>
              <a:gd name="T81" fmla="*/ 1340556 h 1386"/>
              <a:gd name="T82" fmla="*/ 1639639 w 1636"/>
              <a:gd name="T83" fmla="*/ 1347084 h 1386"/>
              <a:gd name="T84" fmla="*/ 1707141 w 1636"/>
              <a:gd name="T85" fmla="*/ 1307912 h 1386"/>
              <a:gd name="T86" fmla="*/ 1752868 w 1636"/>
              <a:gd name="T87" fmla="*/ 1251330 h 1386"/>
              <a:gd name="T88" fmla="*/ 1776820 w 1636"/>
              <a:gd name="T89" fmla="*/ 1190396 h 1386"/>
              <a:gd name="T90" fmla="*/ 1778998 w 1636"/>
              <a:gd name="T91" fmla="*/ 1116404 h 1386"/>
              <a:gd name="T92" fmla="*/ 1748513 w 1636"/>
              <a:gd name="T93" fmla="*/ 1077232 h 1386"/>
              <a:gd name="T94" fmla="*/ 1709318 w 1636"/>
              <a:gd name="T95" fmla="*/ 1070703 h 1386"/>
              <a:gd name="T96" fmla="*/ 1643994 w 1636"/>
              <a:gd name="T97" fmla="*/ 1101171 h 1386"/>
              <a:gd name="T98" fmla="*/ 1602622 w 1636"/>
              <a:gd name="T99" fmla="*/ 1092466 h 1386"/>
              <a:gd name="T100" fmla="*/ 1587380 w 1636"/>
              <a:gd name="T101" fmla="*/ 1068527 h 1386"/>
              <a:gd name="T102" fmla="*/ 1593912 w 1636"/>
              <a:gd name="T103" fmla="*/ 1007593 h 1386"/>
              <a:gd name="T104" fmla="*/ 1722383 w 1636"/>
              <a:gd name="T105" fmla="*/ 726860 h 1386"/>
              <a:gd name="T106" fmla="*/ 350574 w 1636"/>
              <a:gd name="T107" fmla="*/ 143631 h 1386"/>
              <a:gd name="T108" fmla="*/ 143713 w 1636"/>
              <a:gd name="T109" fmla="*/ 981478 h 1386"/>
              <a:gd name="T110" fmla="*/ 191618 w 1636"/>
              <a:gd name="T111" fmla="*/ 1001064 h 138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1636" h="1386">
                <a:moveTo>
                  <a:pt x="184" y="918"/>
                </a:moveTo>
                <a:lnTo>
                  <a:pt x="184" y="918"/>
                </a:lnTo>
                <a:lnTo>
                  <a:pt x="192" y="912"/>
                </a:lnTo>
                <a:lnTo>
                  <a:pt x="198" y="906"/>
                </a:lnTo>
                <a:lnTo>
                  <a:pt x="204" y="900"/>
                </a:lnTo>
                <a:lnTo>
                  <a:pt x="208" y="894"/>
                </a:lnTo>
                <a:lnTo>
                  <a:pt x="212" y="882"/>
                </a:lnTo>
                <a:lnTo>
                  <a:pt x="214" y="868"/>
                </a:lnTo>
                <a:lnTo>
                  <a:pt x="212" y="850"/>
                </a:lnTo>
                <a:lnTo>
                  <a:pt x="214" y="834"/>
                </a:lnTo>
                <a:lnTo>
                  <a:pt x="216" y="820"/>
                </a:lnTo>
                <a:lnTo>
                  <a:pt x="220" y="812"/>
                </a:lnTo>
                <a:lnTo>
                  <a:pt x="224" y="806"/>
                </a:lnTo>
                <a:lnTo>
                  <a:pt x="232" y="800"/>
                </a:lnTo>
                <a:lnTo>
                  <a:pt x="240" y="794"/>
                </a:lnTo>
                <a:lnTo>
                  <a:pt x="250" y="788"/>
                </a:lnTo>
                <a:lnTo>
                  <a:pt x="260" y="786"/>
                </a:lnTo>
                <a:lnTo>
                  <a:pt x="270" y="786"/>
                </a:lnTo>
                <a:lnTo>
                  <a:pt x="282" y="786"/>
                </a:lnTo>
                <a:lnTo>
                  <a:pt x="292" y="790"/>
                </a:lnTo>
                <a:lnTo>
                  <a:pt x="302" y="794"/>
                </a:lnTo>
                <a:lnTo>
                  <a:pt x="324" y="808"/>
                </a:lnTo>
                <a:lnTo>
                  <a:pt x="344" y="824"/>
                </a:lnTo>
                <a:lnTo>
                  <a:pt x="360" y="842"/>
                </a:lnTo>
                <a:lnTo>
                  <a:pt x="374" y="860"/>
                </a:lnTo>
                <a:lnTo>
                  <a:pt x="384" y="876"/>
                </a:lnTo>
                <a:lnTo>
                  <a:pt x="396" y="898"/>
                </a:lnTo>
                <a:lnTo>
                  <a:pt x="406" y="924"/>
                </a:lnTo>
                <a:lnTo>
                  <a:pt x="412" y="954"/>
                </a:lnTo>
                <a:lnTo>
                  <a:pt x="414" y="968"/>
                </a:lnTo>
                <a:lnTo>
                  <a:pt x="414" y="982"/>
                </a:lnTo>
                <a:lnTo>
                  <a:pt x="414" y="1004"/>
                </a:lnTo>
                <a:lnTo>
                  <a:pt x="412" y="1014"/>
                </a:lnTo>
                <a:lnTo>
                  <a:pt x="408" y="1022"/>
                </a:lnTo>
                <a:lnTo>
                  <a:pt x="404" y="1032"/>
                </a:lnTo>
                <a:lnTo>
                  <a:pt x="398" y="1038"/>
                </a:lnTo>
                <a:lnTo>
                  <a:pt x="392" y="1046"/>
                </a:lnTo>
                <a:lnTo>
                  <a:pt x="384" y="1050"/>
                </a:lnTo>
                <a:lnTo>
                  <a:pt x="374" y="1056"/>
                </a:lnTo>
                <a:lnTo>
                  <a:pt x="364" y="1058"/>
                </a:lnTo>
                <a:lnTo>
                  <a:pt x="354" y="1058"/>
                </a:lnTo>
                <a:lnTo>
                  <a:pt x="346" y="1058"/>
                </a:lnTo>
                <a:lnTo>
                  <a:pt x="330" y="1052"/>
                </a:lnTo>
                <a:lnTo>
                  <a:pt x="316" y="1042"/>
                </a:lnTo>
                <a:lnTo>
                  <a:pt x="302" y="1034"/>
                </a:lnTo>
                <a:lnTo>
                  <a:pt x="286" y="1028"/>
                </a:lnTo>
                <a:lnTo>
                  <a:pt x="278" y="1028"/>
                </a:lnTo>
                <a:lnTo>
                  <a:pt x="268" y="1028"/>
                </a:lnTo>
                <a:lnTo>
                  <a:pt x="258" y="1032"/>
                </a:lnTo>
                <a:lnTo>
                  <a:pt x="248" y="1036"/>
                </a:lnTo>
                <a:lnTo>
                  <a:pt x="242" y="1042"/>
                </a:lnTo>
                <a:lnTo>
                  <a:pt x="238" y="1048"/>
                </a:lnTo>
                <a:lnTo>
                  <a:pt x="236" y="1058"/>
                </a:lnTo>
                <a:lnTo>
                  <a:pt x="234" y="1068"/>
                </a:lnTo>
                <a:lnTo>
                  <a:pt x="236" y="1086"/>
                </a:lnTo>
                <a:lnTo>
                  <a:pt x="240" y="1102"/>
                </a:lnTo>
                <a:lnTo>
                  <a:pt x="398" y="1378"/>
                </a:lnTo>
                <a:lnTo>
                  <a:pt x="402" y="1378"/>
                </a:lnTo>
                <a:lnTo>
                  <a:pt x="402" y="1380"/>
                </a:lnTo>
                <a:lnTo>
                  <a:pt x="400" y="1382"/>
                </a:lnTo>
                <a:lnTo>
                  <a:pt x="402" y="1386"/>
                </a:lnTo>
                <a:lnTo>
                  <a:pt x="664" y="1386"/>
                </a:lnTo>
                <a:lnTo>
                  <a:pt x="686" y="1380"/>
                </a:lnTo>
                <a:lnTo>
                  <a:pt x="708" y="1368"/>
                </a:lnTo>
                <a:lnTo>
                  <a:pt x="718" y="1362"/>
                </a:lnTo>
                <a:lnTo>
                  <a:pt x="726" y="1356"/>
                </a:lnTo>
                <a:lnTo>
                  <a:pt x="732" y="1346"/>
                </a:lnTo>
                <a:lnTo>
                  <a:pt x="734" y="1338"/>
                </a:lnTo>
                <a:lnTo>
                  <a:pt x="734" y="1326"/>
                </a:lnTo>
                <a:lnTo>
                  <a:pt x="730" y="1316"/>
                </a:lnTo>
                <a:lnTo>
                  <a:pt x="728" y="1308"/>
                </a:lnTo>
                <a:lnTo>
                  <a:pt x="722" y="1302"/>
                </a:lnTo>
                <a:lnTo>
                  <a:pt x="710" y="1290"/>
                </a:lnTo>
                <a:lnTo>
                  <a:pt x="694" y="1282"/>
                </a:lnTo>
                <a:lnTo>
                  <a:pt x="680" y="1274"/>
                </a:lnTo>
                <a:lnTo>
                  <a:pt x="668" y="1264"/>
                </a:lnTo>
                <a:lnTo>
                  <a:pt x="662" y="1256"/>
                </a:lnTo>
                <a:lnTo>
                  <a:pt x="658" y="1248"/>
                </a:lnTo>
                <a:lnTo>
                  <a:pt x="656" y="1240"/>
                </a:lnTo>
                <a:lnTo>
                  <a:pt x="654" y="1228"/>
                </a:lnTo>
                <a:lnTo>
                  <a:pt x="656" y="1216"/>
                </a:lnTo>
                <a:lnTo>
                  <a:pt x="658" y="1206"/>
                </a:lnTo>
                <a:lnTo>
                  <a:pt x="664" y="1198"/>
                </a:lnTo>
                <a:lnTo>
                  <a:pt x="670" y="1188"/>
                </a:lnTo>
                <a:lnTo>
                  <a:pt x="678" y="1180"/>
                </a:lnTo>
                <a:lnTo>
                  <a:pt x="688" y="1174"/>
                </a:lnTo>
                <a:lnTo>
                  <a:pt x="708" y="1162"/>
                </a:lnTo>
                <a:lnTo>
                  <a:pt x="732" y="1154"/>
                </a:lnTo>
                <a:lnTo>
                  <a:pt x="756" y="1148"/>
                </a:lnTo>
                <a:lnTo>
                  <a:pt x="780" y="1144"/>
                </a:lnTo>
                <a:lnTo>
                  <a:pt x="798" y="1144"/>
                </a:lnTo>
                <a:lnTo>
                  <a:pt x="818" y="1144"/>
                </a:lnTo>
                <a:lnTo>
                  <a:pt x="840" y="1148"/>
                </a:lnTo>
                <a:lnTo>
                  <a:pt x="864" y="1154"/>
                </a:lnTo>
                <a:lnTo>
                  <a:pt x="888" y="1162"/>
                </a:lnTo>
                <a:lnTo>
                  <a:pt x="910" y="1174"/>
                </a:lnTo>
                <a:lnTo>
                  <a:pt x="918" y="1180"/>
                </a:lnTo>
                <a:lnTo>
                  <a:pt x="926" y="1188"/>
                </a:lnTo>
                <a:lnTo>
                  <a:pt x="934" y="1198"/>
                </a:lnTo>
                <a:lnTo>
                  <a:pt x="938" y="1206"/>
                </a:lnTo>
                <a:lnTo>
                  <a:pt x="942" y="1216"/>
                </a:lnTo>
                <a:lnTo>
                  <a:pt x="942" y="1228"/>
                </a:lnTo>
                <a:lnTo>
                  <a:pt x="942" y="1240"/>
                </a:lnTo>
                <a:lnTo>
                  <a:pt x="938" y="1248"/>
                </a:lnTo>
                <a:lnTo>
                  <a:pt x="934" y="1256"/>
                </a:lnTo>
                <a:lnTo>
                  <a:pt x="930" y="1264"/>
                </a:lnTo>
                <a:lnTo>
                  <a:pt x="916" y="1274"/>
                </a:lnTo>
                <a:lnTo>
                  <a:pt x="902" y="1282"/>
                </a:lnTo>
                <a:lnTo>
                  <a:pt x="888" y="1290"/>
                </a:lnTo>
                <a:lnTo>
                  <a:pt x="874" y="1302"/>
                </a:lnTo>
                <a:lnTo>
                  <a:pt x="870" y="1308"/>
                </a:lnTo>
                <a:lnTo>
                  <a:pt x="866" y="1316"/>
                </a:lnTo>
                <a:lnTo>
                  <a:pt x="864" y="1326"/>
                </a:lnTo>
                <a:lnTo>
                  <a:pt x="862" y="1338"/>
                </a:lnTo>
                <a:lnTo>
                  <a:pt x="864" y="1346"/>
                </a:lnTo>
                <a:lnTo>
                  <a:pt x="870" y="1356"/>
                </a:lnTo>
                <a:lnTo>
                  <a:pt x="878" y="1362"/>
                </a:lnTo>
                <a:lnTo>
                  <a:pt x="888" y="1368"/>
                </a:lnTo>
                <a:lnTo>
                  <a:pt x="912" y="1380"/>
                </a:lnTo>
                <a:lnTo>
                  <a:pt x="934" y="1386"/>
                </a:lnTo>
                <a:lnTo>
                  <a:pt x="1194" y="1386"/>
                </a:lnTo>
                <a:lnTo>
                  <a:pt x="1198" y="1380"/>
                </a:lnTo>
                <a:lnTo>
                  <a:pt x="1198" y="1378"/>
                </a:lnTo>
                <a:lnTo>
                  <a:pt x="1202" y="1378"/>
                </a:lnTo>
                <a:lnTo>
                  <a:pt x="1204" y="1372"/>
                </a:lnTo>
                <a:lnTo>
                  <a:pt x="1240" y="1310"/>
                </a:lnTo>
                <a:lnTo>
                  <a:pt x="1340" y="1138"/>
                </a:lnTo>
                <a:lnTo>
                  <a:pt x="1356" y="1124"/>
                </a:lnTo>
                <a:lnTo>
                  <a:pt x="1376" y="1112"/>
                </a:lnTo>
                <a:lnTo>
                  <a:pt x="1384" y="1108"/>
                </a:lnTo>
                <a:lnTo>
                  <a:pt x="1394" y="1104"/>
                </a:lnTo>
                <a:lnTo>
                  <a:pt x="1402" y="1104"/>
                </a:lnTo>
                <a:lnTo>
                  <a:pt x="1410" y="1108"/>
                </a:lnTo>
                <a:lnTo>
                  <a:pt x="1420" y="1114"/>
                </a:lnTo>
                <a:lnTo>
                  <a:pt x="1426" y="1122"/>
                </a:lnTo>
                <a:lnTo>
                  <a:pt x="1432" y="1128"/>
                </a:lnTo>
                <a:lnTo>
                  <a:pt x="1436" y="1136"/>
                </a:lnTo>
                <a:lnTo>
                  <a:pt x="1438" y="1152"/>
                </a:lnTo>
                <a:lnTo>
                  <a:pt x="1438" y="1170"/>
                </a:lnTo>
                <a:lnTo>
                  <a:pt x="1438" y="1186"/>
                </a:lnTo>
                <a:lnTo>
                  <a:pt x="1440" y="1202"/>
                </a:lnTo>
                <a:lnTo>
                  <a:pt x="1444" y="1210"/>
                </a:lnTo>
                <a:lnTo>
                  <a:pt x="1448" y="1218"/>
                </a:lnTo>
                <a:lnTo>
                  <a:pt x="1456" y="1226"/>
                </a:lnTo>
                <a:lnTo>
                  <a:pt x="1466" y="1232"/>
                </a:lnTo>
                <a:lnTo>
                  <a:pt x="1476" y="1236"/>
                </a:lnTo>
                <a:lnTo>
                  <a:pt x="1486" y="1240"/>
                </a:lnTo>
                <a:lnTo>
                  <a:pt x="1496" y="1240"/>
                </a:lnTo>
                <a:lnTo>
                  <a:pt x="1506" y="1238"/>
                </a:lnTo>
                <a:lnTo>
                  <a:pt x="1518" y="1234"/>
                </a:lnTo>
                <a:lnTo>
                  <a:pt x="1528" y="1230"/>
                </a:lnTo>
                <a:lnTo>
                  <a:pt x="1550" y="1218"/>
                </a:lnTo>
                <a:lnTo>
                  <a:pt x="1568" y="1202"/>
                </a:lnTo>
                <a:lnTo>
                  <a:pt x="1586" y="1184"/>
                </a:lnTo>
                <a:lnTo>
                  <a:pt x="1600" y="1166"/>
                </a:lnTo>
                <a:lnTo>
                  <a:pt x="1610" y="1150"/>
                </a:lnTo>
                <a:lnTo>
                  <a:pt x="1618" y="1132"/>
                </a:lnTo>
                <a:lnTo>
                  <a:pt x="1628" y="1112"/>
                </a:lnTo>
                <a:lnTo>
                  <a:pt x="1632" y="1094"/>
                </a:lnTo>
                <a:lnTo>
                  <a:pt x="1636" y="1076"/>
                </a:lnTo>
                <a:lnTo>
                  <a:pt x="1636" y="1060"/>
                </a:lnTo>
                <a:lnTo>
                  <a:pt x="1636" y="1042"/>
                </a:lnTo>
                <a:lnTo>
                  <a:pt x="1634" y="1026"/>
                </a:lnTo>
                <a:lnTo>
                  <a:pt x="1628" y="1012"/>
                </a:lnTo>
                <a:lnTo>
                  <a:pt x="1618" y="1000"/>
                </a:lnTo>
                <a:lnTo>
                  <a:pt x="1606" y="990"/>
                </a:lnTo>
                <a:lnTo>
                  <a:pt x="1596" y="986"/>
                </a:lnTo>
                <a:lnTo>
                  <a:pt x="1586" y="984"/>
                </a:lnTo>
                <a:lnTo>
                  <a:pt x="1578" y="982"/>
                </a:lnTo>
                <a:lnTo>
                  <a:pt x="1570" y="984"/>
                </a:lnTo>
                <a:lnTo>
                  <a:pt x="1554" y="990"/>
                </a:lnTo>
                <a:lnTo>
                  <a:pt x="1540" y="998"/>
                </a:lnTo>
                <a:lnTo>
                  <a:pt x="1524" y="1006"/>
                </a:lnTo>
                <a:lnTo>
                  <a:pt x="1510" y="1012"/>
                </a:lnTo>
                <a:lnTo>
                  <a:pt x="1500" y="1014"/>
                </a:lnTo>
                <a:lnTo>
                  <a:pt x="1492" y="1012"/>
                </a:lnTo>
                <a:lnTo>
                  <a:pt x="1482" y="1010"/>
                </a:lnTo>
                <a:lnTo>
                  <a:pt x="1472" y="1004"/>
                </a:lnTo>
                <a:lnTo>
                  <a:pt x="1464" y="1000"/>
                </a:lnTo>
                <a:lnTo>
                  <a:pt x="1460" y="992"/>
                </a:lnTo>
                <a:lnTo>
                  <a:pt x="1458" y="982"/>
                </a:lnTo>
                <a:lnTo>
                  <a:pt x="1458" y="972"/>
                </a:lnTo>
                <a:lnTo>
                  <a:pt x="1458" y="950"/>
                </a:lnTo>
                <a:lnTo>
                  <a:pt x="1462" y="928"/>
                </a:lnTo>
                <a:lnTo>
                  <a:pt x="1464" y="926"/>
                </a:lnTo>
                <a:lnTo>
                  <a:pt x="1466" y="920"/>
                </a:lnTo>
                <a:lnTo>
                  <a:pt x="1598" y="692"/>
                </a:lnTo>
                <a:lnTo>
                  <a:pt x="1582" y="668"/>
                </a:lnTo>
                <a:lnTo>
                  <a:pt x="1584" y="668"/>
                </a:lnTo>
                <a:lnTo>
                  <a:pt x="1198" y="0"/>
                </a:lnTo>
                <a:lnTo>
                  <a:pt x="398" y="0"/>
                </a:lnTo>
                <a:lnTo>
                  <a:pt x="322" y="132"/>
                </a:lnTo>
                <a:lnTo>
                  <a:pt x="0" y="690"/>
                </a:lnTo>
                <a:lnTo>
                  <a:pt x="116" y="888"/>
                </a:lnTo>
                <a:lnTo>
                  <a:pt x="132" y="902"/>
                </a:lnTo>
                <a:lnTo>
                  <a:pt x="150" y="914"/>
                </a:lnTo>
                <a:lnTo>
                  <a:pt x="160" y="918"/>
                </a:lnTo>
                <a:lnTo>
                  <a:pt x="168" y="920"/>
                </a:lnTo>
                <a:lnTo>
                  <a:pt x="176" y="920"/>
                </a:lnTo>
                <a:lnTo>
                  <a:pt x="184" y="91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  <a:p>
            <a:pPr algn="ctr"/>
            <a:endParaRPr lang="en-GB" sz="1200" dirty="0">
              <a:solidFill>
                <a:schemeClr val="bg1"/>
              </a:solidFill>
            </a:endParaRPr>
          </a:p>
          <a:p>
            <a:pPr algn="ctr"/>
            <a:r>
              <a:rPr lang="en-GB" sz="1050" dirty="0">
                <a:solidFill>
                  <a:schemeClr val="bg1"/>
                </a:solidFill>
              </a:rPr>
              <a:t>faculty training in    learning and teaching</a:t>
            </a:r>
          </a:p>
        </p:txBody>
      </p:sp>
    </p:spTree>
    <p:extLst>
      <p:ext uri="{BB962C8B-B14F-4D97-AF65-F5344CB8AC3E}">
        <p14:creationId xmlns:p14="http://schemas.microsoft.com/office/powerpoint/2010/main" val="211865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/>
          <p:cNvSpPr>
            <a:spLocks/>
          </p:cNvSpPr>
          <p:nvPr/>
        </p:nvSpPr>
        <p:spPr bwMode="auto">
          <a:xfrm>
            <a:off x="3977935" y="195487"/>
            <a:ext cx="1335881" cy="1131094"/>
          </a:xfrm>
          <a:custGeom>
            <a:avLst/>
            <a:gdLst>
              <a:gd name="T0" fmla="*/ 215570 w 1636"/>
              <a:gd name="T1" fmla="*/ 985831 h 1386"/>
              <a:gd name="T2" fmla="*/ 232990 w 1636"/>
              <a:gd name="T3" fmla="*/ 944482 h 1386"/>
              <a:gd name="T4" fmla="*/ 232990 w 1636"/>
              <a:gd name="T5" fmla="*/ 907486 h 1386"/>
              <a:gd name="T6" fmla="*/ 252587 w 1636"/>
              <a:gd name="T7" fmla="*/ 870491 h 1386"/>
              <a:gd name="T8" fmla="*/ 283072 w 1636"/>
              <a:gd name="T9" fmla="*/ 855257 h 1386"/>
              <a:gd name="T10" fmla="*/ 328799 w 1636"/>
              <a:gd name="T11" fmla="*/ 863962 h 1386"/>
              <a:gd name="T12" fmla="*/ 407188 w 1636"/>
              <a:gd name="T13" fmla="*/ 935777 h 1386"/>
              <a:gd name="T14" fmla="*/ 442028 w 1636"/>
              <a:gd name="T15" fmla="*/ 1005417 h 1386"/>
              <a:gd name="T16" fmla="*/ 450737 w 1636"/>
              <a:gd name="T17" fmla="*/ 1068527 h 1386"/>
              <a:gd name="T18" fmla="*/ 439850 w 1636"/>
              <a:gd name="T19" fmla="*/ 1122933 h 1386"/>
              <a:gd name="T20" fmla="*/ 418075 w 1636"/>
              <a:gd name="T21" fmla="*/ 1142519 h 1386"/>
              <a:gd name="T22" fmla="*/ 376703 w 1636"/>
              <a:gd name="T23" fmla="*/ 1151224 h 1386"/>
              <a:gd name="T24" fmla="*/ 311379 w 1636"/>
              <a:gd name="T25" fmla="*/ 1118580 h 1386"/>
              <a:gd name="T26" fmla="*/ 270007 w 1636"/>
              <a:gd name="T27" fmla="*/ 1127285 h 1386"/>
              <a:gd name="T28" fmla="*/ 256942 w 1636"/>
              <a:gd name="T29" fmla="*/ 1151224 h 1386"/>
              <a:gd name="T30" fmla="*/ 261297 w 1636"/>
              <a:gd name="T31" fmla="*/ 1199101 h 1386"/>
              <a:gd name="T32" fmla="*/ 435495 w 1636"/>
              <a:gd name="T33" fmla="*/ 1503773 h 1386"/>
              <a:gd name="T34" fmla="*/ 722922 w 1636"/>
              <a:gd name="T35" fmla="*/ 1508125 h 1386"/>
              <a:gd name="T36" fmla="*/ 790424 w 1636"/>
              <a:gd name="T37" fmla="*/ 1475482 h 1386"/>
              <a:gd name="T38" fmla="*/ 799134 w 1636"/>
              <a:gd name="T39" fmla="*/ 1442838 h 1386"/>
              <a:gd name="T40" fmla="*/ 773004 w 1636"/>
              <a:gd name="T41" fmla="*/ 1403666 h 1386"/>
              <a:gd name="T42" fmla="*/ 720744 w 1636"/>
              <a:gd name="T43" fmla="*/ 1366670 h 1386"/>
              <a:gd name="T44" fmla="*/ 712035 w 1636"/>
              <a:gd name="T45" fmla="*/ 1336203 h 1386"/>
              <a:gd name="T46" fmla="*/ 729454 w 1636"/>
              <a:gd name="T47" fmla="*/ 1292679 h 1386"/>
              <a:gd name="T48" fmla="*/ 796956 w 1636"/>
              <a:gd name="T49" fmla="*/ 1255683 h 1386"/>
              <a:gd name="T50" fmla="*/ 868813 w 1636"/>
              <a:gd name="T51" fmla="*/ 1244802 h 1386"/>
              <a:gd name="T52" fmla="*/ 966799 w 1636"/>
              <a:gd name="T53" fmla="*/ 1264388 h 1386"/>
              <a:gd name="T54" fmla="*/ 1016881 w 1636"/>
              <a:gd name="T55" fmla="*/ 1303560 h 1386"/>
              <a:gd name="T56" fmla="*/ 1025591 w 1636"/>
              <a:gd name="T57" fmla="*/ 1336203 h 1386"/>
              <a:gd name="T58" fmla="*/ 1012526 w 1636"/>
              <a:gd name="T59" fmla="*/ 1375375 h 1386"/>
              <a:gd name="T60" fmla="*/ 951557 w 1636"/>
              <a:gd name="T61" fmla="*/ 1416723 h 1386"/>
              <a:gd name="T62" fmla="*/ 938492 w 1636"/>
              <a:gd name="T63" fmla="*/ 1455896 h 1386"/>
              <a:gd name="T64" fmla="*/ 955912 w 1636"/>
              <a:gd name="T65" fmla="*/ 1482010 h 1386"/>
              <a:gd name="T66" fmla="*/ 1299953 w 1636"/>
              <a:gd name="T67" fmla="*/ 1508125 h 1386"/>
              <a:gd name="T68" fmla="*/ 1308663 w 1636"/>
              <a:gd name="T69" fmla="*/ 1499420 h 1386"/>
              <a:gd name="T70" fmla="*/ 1458909 w 1636"/>
              <a:gd name="T71" fmla="*/ 1238273 h 1386"/>
              <a:gd name="T72" fmla="*/ 1517700 w 1636"/>
              <a:gd name="T73" fmla="*/ 1201277 h 1386"/>
              <a:gd name="T74" fmla="*/ 1546008 w 1636"/>
              <a:gd name="T75" fmla="*/ 1212158 h 1386"/>
              <a:gd name="T76" fmla="*/ 1565605 w 1636"/>
              <a:gd name="T77" fmla="*/ 1253506 h 1386"/>
              <a:gd name="T78" fmla="*/ 1572137 w 1636"/>
              <a:gd name="T79" fmla="*/ 1316617 h 1386"/>
              <a:gd name="T80" fmla="*/ 1596090 w 1636"/>
              <a:gd name="T81" fmla="*/ 1340556 h 1386"/>
              <a:gd name="T82" fmla="*/ 1639639 w 1636"/>
              <a:gd name="T83" fmla="*/ 1347084 h 1386"/>
              <a:gd name="T84" fmla="*/ 1707141 w 1636"/>
              <a:gd name="T85" fmla="*/ 1307912 h 1386"/>
              <a:gd name="T86" fmla="*/ 1752868 w 1636"/>
              <a:gd name="T87" fmla="*/ 1251330 h 1386"/>
              <a:gd name="T88" fmla="*/ 1776820 w 1636"/>
              <a:gd name="T89" fmla="*/ 1190396 h 1386"/>
              <a:gd name="T90" fmla="*/ 1778998 w 1636"/>
              <a:gd name="T91" fmla="*/ 1116404 h 1386"/>
              <a:gd name="T92" fmla="*/ 1748513 w 1636"/>
              <a:gd name="T93" fmla="*/ 1077232 h 1386"/>
              <a:gd name="T94" fmla="*/ 1709318 w 1636"/>
              <a:gd name="T95" fmla="*/ 1070703 h 1386"/>
              <a:gd name="T96" fmla="*/ 1643994 w 1636"/>
              <a:gd name="T97" fmla="*/ 1101171 h 1386"/>
              <a:gd name="T98" fmla="*/ 1602622 w 1636"/>
              <a:gd name="T99" fmla="*/ 1092466 h 1386"/>
              <a:gd name="T100" fmla="*/ 1587380 w 1636"/>
              <a:gd name="T101" fmla="*/ 1068527 h 1386"/>
              <a:gd name="T102" fmla="*/ 1593912 w 1636"/>
              <a:gd name="T103" fmla="*/ 1007593 h 1386"/>
              <a:gd name="T104" fmla="*/ 1722383 w 1636"/>
              <a:gd name="T105" fmla="*/ 726860 h 1386"/>
              <a:gd name="T106" fmla="*/ 350574 w 1636"/>
              <a:gd name="T107" fmla="*/ 143631 h 1386"/>
              <a:gd name="T108" fmla="*/ 143713 w 1636"/>
              <a:gd name="T109" fmla="*/ 981478 h 1386"/>
              <a:gd name="T110" fmla="*/ 191618 w 1636"/>
              <a:gd name="T111" fmla="*/ 1001064 h 138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1636" h="1386">
                <a:moveTo>
                  <a:pt x="184" y="918"/>
                </a:moveTo>
                <a:lnTo>
                  <a:pt x="184" y="918"/>
                </a:lnTo>
                <a:lnTo>
                  <a:pt x="192" y="912"/>
                </a:lnTo>
                <a:lnTo>
                  <a:pt x="198" y="906"/>
                </a:lnTo>
                <a:lnTo>
                  <a:pt x="204" y="900"/>
                </a:lnTo>
                <a:lnTo>
                  <a:pt x="208" y="894"/>
                </a:lnTo>
                <a:lnTo>
                  <a:pt x="212" y="882"/>
                </a:lnTo>
                <a:lnTo>
                  <a:pt x="214" y="868"/>
                </a:lnTo>
                <a:lnTo>
                  <a:pt x="212" y="850"/>
                </a:lnTo>
                <a:lnTo>
                  <a:pt x="214" y="834"/>
                </a:lnTo>
                <a:lnTo>
                  <a:pt x="216" y="820"/>
                </a:lnTo>
                <a:lnTo>
                  <a:pt x="220" y="812"/>
                </a:lnTo>
                <a:lnTo>
                  <a:pt x="224" y="806"/>
                </a:lnTo>
                <a:lnTo>
                  <a:pt x="232" y="800"/>
                </a:lnTo>
                <a:lnTo>
                  <a:pt x="240" y="794"/>
                </a:lnTo>
                <a:lnTo>
                  <a:pt x="250" y="788"/>
                </a:lnTo>
                <a:lnTo>
                  <a:pt x="260" y="786"/>
                </a:lnTo>
                <a:lnTo>
                  <a:pt x="270" y="786"/>
                </a:lnTo>
                <a:lnTo>
                  <a:pt x="282" y="786"/>
                </a:lnTo>
                <a:lnTo>
                  <a:pt x="292" y="790"/>
                </a:lnTo>
                <a:lnTo>
                  <a:pt x="302" y="794"/>
                </a:lnTo>
                <a:lnTo>
                  <a:pt x="324" y="808"/>
                </a:lnTo>
                <a:lnTo>
                  <a:pt x="344" y="824"/>
                </a:lnTo>
                <a:lnTo>
                  <a:pt x="360" y="842"/>
                </a:lnTo>
                <a:lnTo>
                  <a:pt x="374" y="860"/>
                </a:lnTo>
                <a:lnTo>
                  <a:pt x="384" y="876"/>
                </a:lnTo>
                <a:lnTo>
                  <a:pt x="396" y="898"/>
                </a:lnTo>
                <a:lnTo>
                  <a:pt x="406" y="924"/>
                </a:lnTo>
                <a:lnTo>
                  <a:pt x="412" y="954"/>
                </a:lnTo>
                <a:lnTo>
                  <a:pt x="414" y="968"/>
                </a:lnTo>
                <a:lnTo>
                  <a:pt x="414" y="982"/>
                </a:lnTo>
                <a:lnTo>
                  <a:pt x="414" y="1004"/>
                </a:lnTo>
                <a:lnTo>
                  <a:pt x="412" y="1014"/>
                </a:lnTo>
                <a:lnTo>
                  <a:pt x="408" y="1022"/>
                </a:lnTo>
                <a:lnTo>
                  <a:pt x="404" y="1032"/>
                </a:lnTo>
                <a:lnTo>
                  <a:pt x="398" y="1038"/>
                </a:lnTo>
                <a:lnTo>
                  <a:pt x="392" y="1046"/>
                </a:lnTo>
                <a:lnTo>
                  <a:pt x="384" y="1050"/>
                </a:lnTo>
                <a:lnTo>
                  <a:pt x="374" y="1056"/>
                </a:lnTo>
                <a:lnTo>
                  <a:pt x="364" y="1058"/>
                </a:lnTo>
                <a:lnTo>
                  <a:pt x="354" y="1058"/>
                </a:lnTo>
                <a:lnTo>
                  <a:pt x="346" y="1058"/>
                </a:lnTo>
                <a:lnTo>
                  <a:pt x="330" y="1052"/>
                </a:lnTo>
                <a:lnTo>
                  <a:pt x="316" y="1042"/>
                </a:lnTo>
                <a:lnTo>
                  <a:pt x="302" y="1034"/>
                </a:lnTo>
                <a:lnTo>
                  <a:pt x="286" y="1028"/>
                </a:lnTo>
                <a:lnTo>
                  <a:pt x="278" y="1028"/>
                </a:lnTo>
                <a:lnTo>
                  <a:pt x="268" y="1028"/>
                </a:lnTo>
                <a:lnTo>
                  <a:pt x="258" y="1032"/>
                </a:lnTo>
                <a:lnTo>
                  <a:pt x="248" y="1036"/>
                </a:lnTo>
                <a:lnTo>
                  <a:pt x="242" y="1042"/>
                </a:lnTo>
                <a:lnTo>
                  <a:pt x="238" y="1048"/>
                </a:lnTo>
                <a:lnTo>
                  <a:pt x="236" y="1058"/>
                </a:lnTo>
                <a:lnTo>
                  <a:pt x="234" y="1068"/>
                </a:lnTo>
                <a:lnTo>
                  <a:pt x="236" y="1086"/>
                </a:lnTo>
                <a:lnTo>
                  <a:pt x="240" y="1102"/>
                </a:lnTo>
                <a:lnTo>
                  <a:pt x="398" y="1378"/>
                </a:lnTo>
                <a:lnTo>
                  <a:pt x="402" y="1378"/>
                </a:lnTo>
                <a:lnTo>
                  <a:pt x="402" y="1380"/>
                </a:lnTo>
                <a:lnTo>
                  <a:pt x="400" y="1382"/>
                </a:lnTo>
                <a:lnTo>
                  <a:pt x="402" y="1386"/>
                </a:lnTo>
                <a:lnTo>
                  <a:pt x="664" y="1386"/>
                </a:lnTo>
                <a:lnTo>
                  <a:pt x="686" y="1380"/>
                </a:lnTo>
                <a:lnTo>
                  <a:pt x="708" y="1368"/>
                </a:lnTo>
                <a:lnTo>
                  <a:pt x="718" y="1362"/>
                </a:lnTo>
                <a:lnTo>
                  <a:pt x="726" y="1356"/>
                </a:lnTo>
                <a:lnTo>
                  <a:pt x="732" y="1346"/>
                </a:lnTo>
                <a:lnTo>
                  <a:pt x="734" y="1338"/>
                </a:lnTo>
                <a:lnTo>
                  <a:pt x="734" y="1326"/>
                </a:lnTo>
                <a:lnTo>
                  <a:pt x="730" y="1316"/>
                </a:lnTo>
                <a:lnTo>
                  <a:pt x="728" y="1308"/>
                </a:lnTo>
                <a:lnTo>
                  <a:pt x="722" y="1302"/>
                </a:lnTo>
                <a:lnTo>
                  <a:pt x="710" y="1290"/>
                </a:lnTo>
                <a:lnTo>
                  <a:pt x="694" y="1282"/>
                </a:lnTo>
                <a:lnTo>
                  <a:pt x="680" y="1274"/>
                </a:lnTo>
                <a:lnTo>
                  <a:pt x="668" y="1264"/>
                </a:lnTo>
                <a:lnTo>
                  <a:pt x="662" y="1256"/>
                </a:lnTo>
                <a:lnTo>
                  <a:pt x="658" y="1248"/>
                </a:lnTo>
                <a:lnTo>
                  <a:pt x="656" y="1240"/>
                </a:lnTo>
                <a:lnTo>
                  <a:pt x="654" y="1228"/>
                </a:lnTo>
                <a:lnTo>
                  <a:pt x="656" y="1216"/>
                </a:lnTo>
                <a:lnTo>
                  <a:pt x="658" y="1206"/>
                </a:lnTo>
                <a:lnTo>
                  <a:pt x="664" y="1198"/>
                </a:lnTo>
                <a:lnTo>
                  <a:pt x="670" y="1188"/>
                </a:lnTo>
                <a:lnTo>
                  <a:pt x="678" y="1180"/>
                </a:lnTo>
                <a:lnTo>
                  <a:pt x="688" y="1174"/>
                </a:lnTo>
                <a:lnTo>
                  <a:pt x="708" y="1162"/>
                </a:lnTo>
                <a:lnTo>
                  <a:pt x="732" y="1154"/>
                </a:lnTo>
                <a:lnTo>
                  <a:pt x="756" y="1148"/>
                </a:lnTo>
                <a:lnTo>
                  <a:pt x="780" y="1144"/>
                </a:lnTo>
                <a:lnTo>
                  <a:pt x="798" y="1144"/>
                </a:lnTo>
                <a:lnTo>
                  <a:pt x="818" y="1144"/>
                </a:lnTo>
                <a:lnTo>
                  <a:pt x="840" y="1148"/>
                </a:lnTo>
                <a:lnTo>
                  <a:pt x="864" y="1154"/>
                </a:lnTo>
                <a:lnTo>
                  <a:pt x="888" y="1162"/>
                </a:lnTo>
                <a:lnTo>
                  <a:pt x="910" y="1174"/>
                </a:lnTo>
                <a:lnTo>
                  <a:pt x="918" y="1180"/>
                </a:lnTo>
                <a:lnTo>
                  <a:pt x="926" y="1188"/>
                </a:lnTo>
                <a:lnTo>
                  <a:pt x="934" y="1198"/>
                </a:lnTo>
                <a:lnTo>
                  <a:pt x="938" y="1206"/>
                </a:lnTo>
                <a:lnTo>
                  <a:pt x="942" y="1216"/>
                </a:lnTo>
                <a:lnTo>
                  <a:pt x="942" y="1228"/>
                </a:lnTo>
                <a:lnTo>
                  <a:pt x="942" y="1240"/>
                </a:lnTo>
                <a:lnTo>
                  <a:pt x="938" y="1248"/>
                </a:lnTo>
                <a:lnTo>
                  <a:pt x="934" y="1256"/>
                </a:lnTo>
                <a:lnTo>
                  <a:pt x="930" y="1264"/>
                </a:lnTo>
                <a:lnTo>
                  <a:pt x="916" y="1274"/>
                </a:lnTo>
                <a:lnTo>
                  <a:pt x="902" y="1282"/>
                </a:lnTo>
                <a:lnTo>
                  <a:pt x="888" y="1290"/>
                </a:lnTo>
                <a:lnTo>
                  <a:pt x="874" y="1302"/>
                </a:lnTo>
                <a:lnTo>
                  <a:pt x="870" y="1308"/>
                </a:lnTo>
                <a:lnTo>
                  <a:pt x="866" y="1316"/>
                </a:lnTo>
                <a:lnTo>
                  <a:pt x="864" y="1326"/>
                </a:lnTo>
                <a:lnTo>
                  <a:pt x="862" y="1338"/>
                </a:lnTo>
                <a:lnTo>
                  <a:pt x="864" y="1346"/>
                </a:lnTo>
                <a:lnTo>
                  <a:pt x="870" y="1356"/>
                </a:lnTo>
                <a:lnTo>
                  <a:pt x="878" y="1362"/>
                </a:lnTo>
                <a:lnTo>
                  <a:pt x="888" y="1368"/>
                </a:lnTo>
                <a:lnTo>
                  <a:pt x="912" y="1380"/>
                </a:lnTo>
                <a:lnTo>
                  <a:pt x="934" y="1386"/>
                </a:lnTo>
                <a:lnTo>
                  <a:pt x="1194" y="1386"/>
                </a:lnTo>
                <a:lnTo>
                  <a:pt x="1198" y="1380"/>
                </a:lnTo>
                <a:lnTo>
                  <a:pt x="1198" y="1378"/>
                </a:lnTo>
                <a:lnTo>
                  <a:pt x="1202" y="1378"/>
                </a:lnTo>
                <a:lnTo>
                  <a:pt x="1204" y="1372"/>
                </a:lnTo>
                <a:lnTo>
                  <a:pt x="1240" y="1310"/>
                </a:lnTo>
                <a:lnTo>
                  <a:pt x="1340" y="1138"/>
                </a:lnTo>
                <a:lnTo>
                  <a:pt x="1356" y="1124"/>
                </a:lnTo>
                <a:lnTo>
                  <a:pt x="1376" y="1112"/>
                </a:lnTo>
                <a:lnTo>
                  <a:pt x="1384" y="1108"/>
                </a:lnTo>
                <a:lnTo>
                  <a:pt x="1394" y="1104"/>
                </a:lnTo>
                <a:lnTo>
                  <a:pt x="1402" y="1104"/>
                </a:lnTo>
                <a:lnTo>
                  <a:pt x="1410" y="1108"/>
                </a:lnTo>
                <a:lnTo>
                  <a:pt x="1420" y="1114"/>
                </a:lnTo>
                <a:lnTo>
                  <a:pt x="1426" y="1122"/>
                </a:lnTo>
                <a:lnTo>
                  <a:pt x="1432" y="1128"/>
                </a:lnTo>
                <a:lnTo>
                  <a:pt x="1436" y="1136"/>
                </a:lnTo>
                <a:lnTo>
                  <a:pt x="1438" y="1152"/>
                </a:lnTo>
                <a:lnTo>
                  <a:pt x="1438" y="1170"/>
                </a:lnTo>
                <a:lnTo>
                  <a:pt x="1438" y="1186"/>
                </a:lnTo>
                <a:lnTo>
                  <a:pt x="1440" y="1202"/>
                </a:lnTo>
                <a:lnTo>
                  <a:pt x="1444" y="1210"/>
                </a:lnTo>
                <a:lnTo>
                  <a:pt x="1448" y="1218"/>
                </a:lnTo>
                <a:lnTo>
                  <a:pt x="1456" y="1226"/>
                </a:lnTo>
                <a:lnTo>
                  <a:pt x="1466" y="1232"/>
                </a:lnTo>
                <a:lnTo>
                  <a:pt x="1476" y="1236"/>
                </a:lnTo>
                <a:lnTo>
                  <a:pt x="1486" y="1240"/>
                </a:lnTo>
                <a:lnTo>
                  <a:pt x="1496" y="1240"/>
                </a:lnTo>
                <a:lnTo>
                  <a:pt x="1506" y="1238"/>
                </a:lnTo>
                <a:lnTo>
                  <a:pt x="1518" y="1234"/>
                </a:lnTo>
                <a:lnTo>
                  <a:pt x="1528" y="1230"/>
                </a:lnTo>
                <a:lnTo>
                  <a:pt x="1550" y="1218"/>
                </a:lnTo>
                <a:lnTo>
                  <a:pt x="1568" y="1202"/>
                </a:lnTo>
                <a:lnTo>
                  <a:pt x="1586" y="1184"/>
                </a:lnTo>
                <a:lnTo>
                  <a:pt x="1600" y="1166"/>
                </a:lnTo>
                <a:lnTo>
                  <a:pt x="1610" y="1150"/>
                </a:lnTo>
                <a:lnTo>
                  <a:pt x="1618" y="1132"/>
                </a:lnTo>
                <a:lnTo>
                  <a:pt x="1628" y="1112"/>
                </a:lnTo>
                <a:lnTo>
                  <a:pt x="1632" y="1094"/>
                </a:lnTo>
                <a:lnTo>
                  <a:pt x="1636" y="1076"/>
                </a:lnTo>
                <a:lnTo>
                  <a:pt x="1636" y="1060"/>
                </a:lnTo>
                <a:lnTo>
                  <a:pt x="1636" y="1042"/>
                </a:lnTo>
                <a:lnTo>
                  <a:pt x="1634" y="1026"/>
                </a:lnTo>
                <a:lnTo>
                  <a:pt x="1628" y="1012"/>
                </a:lnTo>
                <a:lnTo>
                  <a:pt x="1618" y="1000"/>
                </a:lnTo>
                <a:lnTo>
                  <a:pt x="1606" y="990"/>
                </a:lnTo>
                <a:lnTo>
                  <a:pt x="1596" y="986"/>
                </a:lnTo>
                <a:lnTo>
                  <a:pt x="1586" y="984"/>
                </a:lnTo>
                <a:lnTo>
                  <a:pt x="1578" y="982"/>
                </a:lnTo>
                <a:lnTo>
                  <a:pt x="1570" y="984"/>
                </a:lnTo>
                <a:lnTo>
                  <a:pt x="1554" y="990"/>
                </a:lnTo>
                <a:lnTo>
                  <a:pt x="1540" y="998"/>
                </a:lnTo>
                <a:lnTo>
                  <a:pt x="1524" y="1006"/>
                </a:lnTo>
                <a:lnTo>
                  <a:pt x="1510" y="1012"/>
                </a:lnTo>
                <a:lnTo>
                  <a:pt x="1500" y="1014"/>
                </a:lnTo>
                <a:lnTo>
                  <a:pt x="1492" y="1012"/>
                </a:lnTo>
                <a:lnTo>
                  <a:pt x="1482" y="1010"/>
                </a:lnTo>
                <a:lnTo>
                  <a:pt x="1472" y="1004"/>
                </a:lnTo>
                <a:lnTo>
                  <a:pt x="1464" y="1000"/>
                </a:lnTo>
                <a:lnTo>
                  <a:pt x="1460" y="992"/>
                </a:lnTo>
                <a:lnTo>
                  <a:pt x="1458" y="982"/>
                </a:lnTo>
                <a:lnTo>
                  <a:pt x="1458" y="972"/>
                </a:lnTo>
                <a:lnTo>
                  <a:pt x="1458" y="950"/>
                </a:lnTo>
                <a:lnTo>
                  <a:pt x="1462" y="928"/>
                </a:lnTo>
                <a:lnTo>
                  <a:pt x="1464" y="926"/>
                </a:lnTo>
                <a:lnTo>
                  <a:pt x="1466" y="920"/>
                </a:lnTo>
                <a:lnTo>
                  <a:pt x="1598" y="692"/>
                </a:lnTo>
                <a:lnTo>
                  <a:pt x="1582" y="668"/>
                </a:lnTo>
                <a:lnTo>
                  <a:pt x="1584" y="668"/>
                </a:lnTo>
                <a:lnTo>
                  <a:pt x="1198" y="0"/>
                </a:lnTo>
                <a:lnTo>
                  <a:pt x="398" y="0"/>
                </a:lnTo>
                <a:lnTo>
                  <a:pt x="322" y="132"/>
                </a:lnTo>
                <a:lnTo>
                  <a:pt x="0" y="690"/>
                </a:lnTo>
                <a:lnTo>
                  <a:pt x="116" y="888"/>
                </a:lnTo>
                <a:lnTo>
                  <a:pt x="132" y="902"/>
                </a:lnTo>
                <a:lnTo>
                  <a:pt x="150" y="914"/>
                </a:lnTo>
                <a:lnTo>
                  <a:pt x="160" y="918"/>
                </a:lnTo>
                <a:lnTo>
                  <a:pt x="168" y="920"/>
                </a:lnTo>
                <a:lnTo>
                  <a:pt x="176" y="920"/>
                </a:lnTo>
                <a:lnTo>
                  <a:pt x="184" y="91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  <a:p>
            <a:pPr algn="ctr"/>
            <a:endParaRPr lang="en-GB" sz="1200" dirty="0">
              <a:solidFill>
                <a:schemeClr val="bg1"/>
              </a:solidFill>
            </a:endParaRPr>
          </a:p>
          <a:p>
            <a:pPr algn="ctr"/>
            <a:r>
              <a:rPr lang="en-GB" sz="1050" dirty="0">
                <a:solidFill>
                  <a:schemeClr val="bg1"/>
                </a:solidFill>
              </a:rPr>
              <a:t>faculty training in    learning and teaching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69" y="1735087"/>
            <a:ext cx="5062296" cy="335311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483" y="146511"/>
            <a:ext cx="2970330" cy="44848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981" y="195487"/>
            <a:ext cx="42670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100" dirty="0"/>
              <a:t>University Teaching for Teaching </a:t>
            </a:r>
          </a:p>
          <a:p>
            <a:r>
              <a:rPr lang="en-SG" sz="2100" dirty="0"/>
              <a:t>Assistants</a:t>
            </a:r>
          </a:p>
          <a:p>
            <a:endParaRPr lang="en-SG" sz="1350" dirty="0"/>
          </a:p>
          <a:p>
            <a:r>
              <a:rPr lang="en-SG" sz="1350" dirty="0"/>
              <a:t>Semester-long course including assessment </a:t>
            </a:r>
          </a:p>
          <a:p>
            <a:r>
              <a:rPr lang="en-SG" sz="1350" dirty="0"/>
              <a:t>and a micro-teaching evaluation.</a:t>
            </a:r>
          </a:p>
          <a:p>
            <a:r>
              <a:rPr lang="en-SG" sz="1350" dirty="0"/>
              <a:t>Compulsory for all PhD students (about 300 per semester)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5836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99" y="1493179"/>
            <a:ext cx="4085648" cy="37392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17007"/>
            <a:ext cx="3995068" cy="39497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3508" y="31700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2100" dirty="0">
                <a:solidFill>
                  <a:schemeClr val="accent5">
                    <a:lumMod val="75000"/>
                  </a:schemeClr>
                </a:solidFill>
              </a:rPr>
              <a:t>Workshop programme all year – about 80 workshops (TLPD and CITS)</a:t>
            </a:r>
          </a:p>
        </p:txBody>
      </p:sp>
    </p:spTree>
    <p:extLst>
      <p:ext uri="{BB962C8B-B14F-4D97-AF65-F5344CB8AC3E}">
        <p14:creationId xmlns:p14="http://schemas.microsoft.com/office/powerpoint/2010/main" val="202739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" y="0"/>
            <a:ext cx="6307931" cy="2543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495" y="465517"/>
            <a:ext cx="4246505" cy="38476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254"/>
            <a:ext cx="7543800" cy="243897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3181302" y="1473560"/>
            <a:ext cx="3240360" cy="145816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sz="2700" baseline="-25000" dirty="0">
                <a:solidFill>
                  <a:srgbClr val="C00000"/>
                </a:solidFill>
                <a:latin typeface="Arial" charset="0"/>
                <a:ea typeface="ＭＳ Ｐゴシック" pitchFamily="64" charset="-128"/>
              </a:rPr>
              <a:t>Annual Learning and Teaching Seminar “from Good to Great”</a:t>
            </a:r>
            <a:endParaRPr lang="en-US" sz="2700" baseline="-25000" dirty="0">
              <a:solidFill>
                <a:srgbClr val="C00000"/>
              </a:solidFill>
              <a:latin typeface="Arial" charset="0"/>
              <a:ea typeface="ＭＳ Ｐゴシック" pitchFamily="6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771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 smtClean="0"/>
              <a:t>Innovations in teaching focuses on educational technology, social media and NTU case studies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777829"/>
            <a:ext cx="7772400" cy="250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6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/>
          <p:cNvSpPr>
            <a:spLocks/>
          </p:cNvSpPr>
          <p:nvPr/>
        </p:nvSpPr>
        <p:spPr bwMode="auto">
          <a:xfrm>
            <a:off x="3977935" y="195487"/>
            <a:ext cx="1335881" cy="1131094"/>
          </a:xfrm>
          <a:custGeom>
            <a:avLst/>
            <a:gdLst>
              <a:gd name="T0" fmla="*/ 215570 w 1636"/>
              <a:gd name="T1" fmla="*/ 985831 h 1386"/>
              <a:gd name="T2" fmla="*/ 232990 w 1636"/>
              <a:gd name="T3" fmla="*/ 944482 h 1386"/>
              <a:gd name="T4" fmla="*/ 232990 w 1636"/>
              <a:gd name="T5" fmla="*/ 907486 h 1386"/>
              <a:gd name="T6" fmla="*/ 252587 w 1636"/>
              <a:gd name="T7" fmla="*/ 870491 h 1386"/>
              <a:gd name="T8" fmla="*/ 283072 w 1636"/>
              <a:gd name="T9" fmla="*/ 855257 h 1386"/>
              <a:gd name="T10" fmla="*/ 328799 w 1636"/>
              <a:gd name="T11" fmla="*/ 863962 h 1386"/>
              <a:gd name="T12" fmla="*/ 407188 w 1636"/>
              <a:gd name="T13" fmla="*/ 935777 h 1386"/>
              <a:gd name="T14" fmla="*/ 442028 w 1636"/>
              <a:gd name="T15" fmla="*/ 1005417 h 1386"/>
              <a:gd name="T16" fmla="*/ 450737 w 1636"/>
              <a:gd name="T17" fmla="*/ 1068527 h 1386"/>
              <a:gd name="T18" fmla="*/ 439850 w 1636"/>
              <a:gd name="T19" fmla="*/ 1122933 h 1386"/>
              <a:gd name="T20" fmla="*/ 418075 w 1636"/>
              <a:gd name="T21" fmla="*/ 1142519 h 1386"/>
              <a:gd name="T22" fmla="*/ 376703 w 1636"/>
              <a:gd name="T23" fmla="*/ 1151224 h 1386"/>
              <a:gd name="T24" fmla="*/ 311379 w 1636"/>
              <a:gd name="T25" fmla="*/ 1118580 h 1386"/>
              <a:gd name="T26" fmla="*/ 270007 w 1636"/>
              <a:gd name="T27" fmla="*/ 1127285 h 1386"/>
              <a:gd name="T28" fmla="*/ 256942 w 1636"/>
              <a:gd name="T29" fmla="*/ 1151224 h 1386"/>
              <a:gd name="T30" fmla="*/ 261297 w 1636"/>
              <a:gd name="T31" fmla="*/ 1199101 h 1386"/>
              <a:gd name="T32" fmla="*/ 435495 w 1636"/>
              <a:gd name="T33" fmla="*/ 1503773 h 1386"/>
              <a:gd name="T34" fmla="*/ 722922 w 1636"/>
              <a:gd name="T35" fmla="*/ 1508125 h 1386"/>
              <a:gd name="T36" fmla="*/ 790424 w 1636"/>
              <a:gd name="T37" fmla="*/ 1475482 h 1386"/>
              <a:gd name="T38" fmla="*/ 799134 w 1636"/>
              <a:gd name="T39" fmla="*/ 1442838 h 1386"/>
              <a:gd name="T40" fmla="*/ 773004 w 1636"/>
              <a:gd name="T41" fmla="*/ 1403666 h 1386"/>
              <a:gd name="T42" fmla="*/ 720744 w 1636"/>
              <a:gd name="T43" fmla="*/ 1366670 h 1386"/>
              <a:gd name="T44" fmla="*/ 712035 w 1636"/>
              <a:gd name="T45" fmla="*/ 1336203 h 1386"/>
              <a:gd name="T46" fmla="*/ 729454 w 1636"/>
              <a:gd name="T47" fmla="*/ 1292679 h 1386"/>
              <a:gd name="T48" fmla="*/ 796956 w 1636"/>
              <a:gd name="T49" fmla="*/ 1255683 h 1386"/>
              <a:gd name="T50" fmla="*/ 868813 w 1636"/>
              <a:gd name="T51" fmla="*/ 1244802 h 1386"/>
              <a:gd name="T52" fmla="*/ 966799 w 1636"/>
              <a:gd name="T53" fmla="*/ 1264388 h 1386"/>
              <a:gd name="T54" fmla="*/ 1016881 w 1636"/>
              <a:gd name="T55" fmla="*/ 1303560 h 1386"/>
              <a:gd name="T56" fmla="*/ 1025591 w 1636"/>
              <a:gd name="T57" fmla="*/ 1336203 h 1386"/>
              <a:gd name="T58" fmla="*/ 1012526 w 1636"/>
              <a:gd name="T59" fmla="*/ 1375375 h 1386"/>
              <a:gd name="T60" fmla="*/ 951557 w 1636"/>
              <a:gd name="T61" fmla="*/ 1416723 h 1386"/>
              <a:gd name="T62" fmla="*/ 938492 w 1636"/>
              <a:gd name="T63" fmla="*/ 1455896 h 1386"/>
              <a:gd name="T64" fmla="*/ 955912 w 1636"/>
              <a:gd name="T65" fmla="*/ 1482010 h 1386"/>
              <a:gd name="T66" fmla="*/ 1299953 w 1636"/>
              <a:gd name="T67" fmla="*/ 1508125 h 1386"/>
              <a:gd name="T68" fmla="*/ 1308663 w 1636"/>
              <a:gd name="T69" fmla="*/ 1499420 h 1386"/>
              <a:gd name="T70" fmla="*/ 1458909 w 1636"/>
              <a:gd name="T71" fmla="*/ 1238273 h 1386"/>
              <a:gd name="T72" fmla="*/ 1517700 w 1636"/>
              <a:gd name="T73" fmla="*/ 1201277 h 1386"/>
              <a:gd name="T74" fmla="*/ 1546008 w 1636"/>
              <a:gd name="T75" fmla="*/ 1212158 h 1386"/>
              <a:gd name="T76" fmla="*/ 1565605 w 1636"/>
              <a:gd name="T77" fmla="*/ 1253506 h 1386"/>
              <a:gd name="T78" fmla="*/ 1572137 w 1636"/>
              <a:gd name="T79" fmla="*/ 1316617 h 1386"/>
              <a:gd name="T80" fmla="*/ 1596090 w 1636"/>
              <a:gd name="T81" fmla="*/ 1340556 h 1386"/>
              <a:gd name="T82" fmla="*/ 1639639 w 1636"/>
              <a:gd name="T83" fmla="*/ 1347084 h 1386"/>
              <a:gd name="T84" fmla="*/ 1707141 w 1636"/>
              <a:gd name="T85" fmla="*/ 1307912 h 1386"/>
              <a:gd name="T86" fmla="*/ 1752868 w 1636"/>
              <a:gd name="T87" fmla="*/ 1251330 h 1386"/>
              <a:gd name="T88" fmla="*/ 1776820 w 1636"/>
              <a:gd name="T89" fmla="*/ 1190396 h 1386"/>
              <a:gd name="T90" fmla="*/ 1778998 w 1636"/>
              <a:gd name="T91" fmla="*/ 1116404 h 1386"/>
              <a:gd name="T92" fmla="*/ 1748513 w 1636"/>
              <a:gd name="T93" fmla="*/ 1077232 h 1386"/>
              <a:gd name="T94" fmla="*/ 1709318 w 1636"/>
              <a:gd name="T95" fmla="*/ 1070703 h 1386"/>
              <a:gd name="T96" fmla="*/ 1643994 w 1636"/>
              <a:gd name="T97" fmla="*/ 1101171 h 1386"/>
              <a:gd name="T98" fmla="*/ 1602622 w 1636"/>
              <a:gd name="T99" fmla="*/ 1092466 h 1386"/>
              <a:gd name="T100" fmla="*/ 1587380 w 1636"/>
              <a:gd name="T101" fmla="*/ 1068527 h 1386"/>
              <a:gd name="T102" fmla="*/ 1593912 w 1636"/>
              <a:gd name="T103" fmla="*/ 1007593 h 1386"/>
              <a:gd name="T104" fmla="*/ 1722383 w 1636"/>
              <a:gd name="T105" fmla="*/ 726860 h 1386"/>
              <a:gd name="T106" fmla="*/ 350574 w 1636"/>
              <a:gd name="T107" fmla="*/ 143631 h 1386"/>
              <a:gd name="T108" fmla="*/ 143713 w 1636"/>
              <a:gd name="T109" fmla="*/ 981478 h 1386"/>
              <a:gd name="T110" fmla="*/ 191618 w 1636"/>
              <a:gd name="T111" fmla="*/ 1001064 h 138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1636" h="1386">
                <a:moveTo>
                  <a:pt x="184" y="918"/>
                </a:moveTo>
                <a:lnTo>
                  <a:pt x="184" y="918"/>
                </a:lnTo>
                <a:lnTo>
                  <a:pt x="192" y="912"/>
                </a:lnTo>
                <a:lnTo>
                  <a:pt x="198" y="906"/>
                </a:lnTo>
                <a:lnTo>
                  <a:pt x="204" y="900"/>
                </a:lnTo>
                <a:lnTo>
                  <a:pt x="208" y="894"/>
                </a:lnTo>
                <a:lnTo>
                  <a:pt x="212" y="882"/>
                </a:lnTo>
                <a:lnTo>
                  <a:pt x="214" y="868"/>
                </a:lnTo>
                <a:lnTo>
                  <a:pt x="212" y="850"/>
                </a:lnTo>
                <a:lnTo>
                  <a:pt x="214" y="834"/>
                </a:lnTo>
                <a:lnTo>
                  <a:pt x="216" y="820"/>
                </a:lnTo>
                <a:lnTo>
                  <a:pt x="220" y="812"/>
                </a:lnTo>
                <a:lnTo>
                  <a:pt x="224" y="806"/>
                </a:lnTo>
                <a:lnTo>
                  <a:pt x="232" y="800"/>
                </a:lnTo>
                <a:lnTo>
                  <a:pt x="240" y="794"/>
                </a:lnTo>
                <a:lnTo>
                  <a:pt x="250" y="788"/>
                </a:lnTo>
                <a:lnTo>
                  <a:pt x="260" y="786"/>
                </a:lnTo>
                <a:lnTo>
                  <a:pt x="270" y="786"/>
                </a:lnTo>
                <a:lnTo>
                  <a:pt x="282" y="786"/>
                </a:lnTo>
                <a:lnTo>
                  <a:pt x="292" y="790"/>
                </a:lnTo>
                <a:lnTo>
                  <a:pt x="302" y="794"/>
                </a:lnTo>
                <a:lnTo>
                  <a:pt x="324" y="808"/>
                </a:lnTo>
                <a:lnTo>
                  <a:pt x="344" y="824"/>
                </a:lnTo>
                <a:lnTo>
                  <a:pt x="360" y="842"/>
                </a:lnTo>
                <a:lnTo>
                  <a:pt x="374" y="860"/>
                </a:lnTo>
                <a:lnTo>
                  <a:pt x="384" y="876"/>
                </a:lnTo>
                <a:lnTo>
                  <a:pt x="396" y="898"/>
                </a:lnTo>
                <a:lnTo>
                  <a:pt x="406" y="924"/>
                </a:lnTo>
                <a:lnTo>
                  <a:pt x="412" y="954"/>
                </a:lnTo>
                <a:lnTo>
                  <a:pt x="414" y="968"/>
                </a:lnTo>
                <a:lnTo>
                  <a:pt x="414" y="982"/>
                </a:lnTo>
                <a:lnTo>
                  <a:pt x="414" y="1004"/>
                </a:lnTo>
                <a:lnTo>
                  <a:pt x="412" y="1014"/>
                </a:lnTo>
                <a:lnTo>
                  <a:pt x="408" y="1022"/>
                </a:lnTo>
                <a:lnTo>
                  <a:pt x="404" y="1032"/>
                </a:lnTo>
                <a:lnTo>
                  <a:pt x="398" y="1038"/>
                </a:lnTo>
                <a:lnTo>
                  <a:pt x="392" y="1046"/>
                </a:lnTo>
                <a:lnTo>
                  <a:pt x="384" y="1050"/>
                </a:lnTo>
                <a:lnTo>
                  <a:pt x="374" y="1056"/>
                </a:lnTo>
                <a:lnTo>
                  <a:pt x="364" y="1058"/>
                </a:lnTo>
                <a:lnTo>
                  <a:pt x="354" y="1058"/>
                </a:lnTo>
                <a:lnTo>
                  <a:pt x="346" y="1058"/>
                </a:lnTo>
                <a:lnTo>
                  <a:pt x="330" y="1052"/>
                </a:lnTo>
                <a:lnTo>
                  <a:pt x="316" y="1042"/>
                </a:lnTo>
                <a:lnTo>
                  <a:pt x="302" y="1034"/>
                </a:lnTo>
                <a:lnTo>
                  <a:pt x="286" y="1028"/>
                </a:lnTo>
                <a:lnTo>
                  <a:pt x="278" y="1028"/>
                </a:lnTo>
                <a:lnTo>
                  <a:pt x="268" y="1028"/>
                </a:lnTo>
                <a:lnTo>
                  <a:pt x="258" y="1032"/>
                </a:lnTo>
                <a:lnTo>
                  <a:pt x="248" y="1036"/>
                </a:lnTo>
                <a:lnTo>
                  <a:pt x="242" y="1042"/>
                </a:lnTo>
                <a:lnTo>
                  <a:pt x="238" y="1048"/>
                </a:lnTo>
                <a:lnTo>
                  <a:pt x="236" y="1058"/>
                </a:lnTo>
                <a:lnTo>
                  <a:pt x="234" y="1068"/>
                </a:lnTo>
                <a:lnTo>
                  <a:pt x="236" y="1086"/>
                </a:lnTo>
                <a:lnTo>
                  <a:pt x="240" y="1102"/>
                </a:lnTo>
                <a:lnTo>
                  <a:pt x="398" y="1378"/>
                </a:lnTo>
                <a:lnTo>
                  <a:pt x="402" y="1378"/>
                </a:lnTo>
                <a:lnTo>
                  <a:pt x="402" y="1380"/>
                </a:lnTo>
                <a:lnTo>
                  <a:pt x="400" y="1382"/>
                </a:lnTo>
                <a:lnTo>
                  <a:pt x="402" y="1386"/>
                </a:lnTo>
                <a:lnTo>
                  <a:pt x="664" y="1386"/>
                </a:lnTo>
                <a:lnTo>
                  <a:pt x="686" y="1380"/>
                </a:lnTo>
                <a:lnTo>
                  <a:pt x="708" y="1368"/>
                </a:lnTo>
                <a:lnTo>
                  <a:pt x="718" y="1362"/>
                </a:lnTo>
                <a:lnTo>
                  <a:pt x="726" y="1356"/>
                </a:lnTo>
                <a:lnTo>
                  <a:pt x="732" y="1346"/>
                </a:lnTo>
                <a:lnTo>
                  <a:pt x="734" y="1338"/>
                </a:lnTo>
                <a:lnTo>
                  <a:pt x="734" y="1326"/>
                </a:lnTo>
                <a:lnTo>
                  <a:pt x="730" y="1316"/>
                </a:lnTo>
                <a:lnTo>
                  <a:pt x="728" y="1308"/>
                </a:lnTo>
                <a:lnTo>
                  <a:pt x="722" y="1302"/>
                </a:lnTo>
                <a:lnTo>
                  <a:pt x="710" y="1290"/>
                </a:lnTo>
                <a:lnTo>
                  <a:pt x="694" y="1282"/>
                </a:lnTo>
                <a:lnTo>
                  <a:pt x="680" y="1274"/>
                </a:lnTo>
                <a:lnTo>
                  <a:pt x="668" y="1264"/>
                </a:lnTo>
                <a:lnTo>
                  <a:pt x="662" y="1256"/>
                </a:lnTo>
                <a:lnTo>
                  <a:pt x="658" y="1248"/>
                </a:lnTo>
                <a:lnTo>
                  <a:pt x="656" y="1240"/>
                </a:lnTo>
                <a:lnTo>
                  <a:pt x="654" y="1228"/>
                </a:lnTo>
                <a:lnTo>
                  <a:pt x="656" y="1216"/>
                </a:lnTo>
                <a:lnTo>
                  <a:pt x="658" y="1206"/>
                </a:lnTo>
                <a:lnTo>
                  <a:pt x="664" y="1198"/>
                </a:lnTo>
                <a:lnTo>
                  <a:pt x="670" y="1188"/>
                </a:lnTo>
                <a:lnTo>
                  <a:pt x="678" y="1180"/>
                </a:lnTo>
                <a:lnTo>
                  <a:pt x="688" y="1174"/>
                </a:lnTo>
                <a:lnTo>
                  <a:pt x="708" y="1162"/>
                </a:lnTo>
                <a:lnTo>
                  <a:pt x="732" y="1154"/>
                </a:lnTo>
                <a:lnTo>
                  <a:pt x="756" y="1148"/>
                </a:lnTo>
                <a:lnTo>
                  <a:pt x="780" y="1144"/>
                </a:lnTo>
                <a:lnTo>
                  <a:pt x="798" y="1144"/>
                </a:lnTo>
                <a:lnTo>
                  <a:pt x="818" y="1144"/>
                </a:lnTo>
                <a:lnTo>
                  <a:pt x="840" y="1148"/>
                </a:lnTo>
                <a:lnTo>
                  <a:pt x="864" y="1154"/>
                </a:lnTo>
                <a:lnTo>
                  <a:pt x="888" y="1162"/>
                </a:lnTo>
                <a:lnTo>
                  <a:pt x="910" y="1174"/>
                </a:lnTo>
                <a:lnTo>
                  <a:pt x="918" y="1180"/>
                </a:lnTo>
                <a:lnTo>
                  <a:pt x="926" y="1188"/>
                </a:lnTo>
                <a:lnTo>
                  <a:pt x="934" y="1198"/>
                </a:lnTo>
                <a:lnTo>
                  <a:pt x="938" y="1206"/>
                </a:lnTo>
                <a:lnTo>
                  <a:pt x="942" y="1216"/>
                </a:lnTo>
                <a:lnTo>
                  <a:pt x="942" y="1228"/>
                </a:lnTo>
                <a:lnTo>
                  <a:pt x="942" y="1240"/>
                </a:lnTo>
                <a:lnTo>
                  <a:pt x="938" y="1248"/>
                </a:lnTo>
                <a:lnTo>
                  <a:pt x="934" y="1256"/>
                </a:lnTo>
                <a:lnTo>
                  <a:pt x="930" y="1264"/>
                </a:lnTo>
                <a:lnTo>
                  <a:pt x="916" y="1274"/>
                </a:lnTo>
                <a:lnTo>
                  <a:pt x="902" y="1282"/>
                </a:lnTo>
                <a:lnTo>
                  <a:pt x="888" y="1290"/>
                </a:lnTo>
                <a:lnTo>
                  <a:pt x="874" y="1302"/>
                </a:lnTo>
                <a:lnTo>
                  <a:pt x="870" y="1308"/>
                </a:lnTo>
                <a:lnTo>
                  <a:pt x="866" y="1316"/>
                </a:lnTo>
                <a:lnTo>
                  <a:pt x="864" y="1326"/>
                </a:lnTo>
                <a:lnTo>
                  <a:pt x="862" y="1338"/>
                </a:lnTo>
                <a:lnTo>
                  <a:pt x="864" y="1346"/>
                </a:lnTo>
                <a:lnTo>
                  <a:pt x="870" y="1356"/>
                </a:lnTo>
                <a:lnTo>
                  <a:pt x="878" y="1362"/>
                </a:lnTo>
                <a:lnTo>
                  <a:pt x="888" y="1368"/>
                </a:lnTo>
                <a:lnTo>
                  <a:pt x="912" y="1380"/>
                </a:lnTo>
                <a:lnTo>
                  <a:pt x="934" y="1386"/>
                </a:lnTo>
                <a:lnTo>
                  <a:pt x="1194" y="1386"/>
                </a:lnTo>
                <a:lnTo>
                  <a:pt x="1198" y="1380"/>
                </a:lnTo>
                <a:lnTo>
                  <a:pt x="1198" y="1378"/>
                </a:lnTo>
                <a:lnTo>
                  <a:pt x="1202" y="1378"/>
                </a:lnTo>
                <a:lnTo>
                  <a:pt x="1204" y="1372"/>
                </a:lnTo>
                <a:lnTo>
                  <a:pt x="1240" y="1310"/>
                </a:lnTo>
                <a:lnTo>
                  <a:pt x="1340" y="1138"/>
                </a:lnTo>
                <a:lnTo>
                  <a:pt x="1356" y="1124"/>
                </a:lnTo>
                <a:lnTo>
                  <a:pt x="1376" y="1112"/>
                </a:lnTo>
                <a:lnTo>
                  <a:pt x="1384" y="1108"/>
                </a:lnTo>
                <a:lnTo>
                  <a:pt x="1394" y="1104"/>
                </a:lnTo>
                <a:lnTo>
                  <a:pt x="1402" y="1104"/>
                </a:lnTo>
                <a:lnTo>
                  <a:pt x="1410" y="1108"/>
                </a:lnTo>
                <a:lnTo>
                  <a:pt x="1420" y="1114"/>
                </a:lnTo>
                <a:lnTo>
                  <a:pt x="1426" y="1122"/>
                </a:lnTo>
                <a:lnTo>
                  <a:pt x="1432" y="1128"/>
                </a:lnTo>
                <a:lnTo>
                  <a:pt x="1436" y="1136"/>
                </a:lnTo>
                <a:lnTo>
                  <a:pt x="1438" y="1152"/>
                </a:lnTo>
                <a:lnTo>
                  <a:pt x="1438" y="1170"/>
                </a:lnTo>
                <a:lnTo>
                  <a:pt x="1438" y="1186"/>
                </a:lnTo>
                <a:lnTo>
                  <a:pt x="1440" y="1202"/>
                </a:lnTo>
                <a:lnTo>
                  <a:pt x="1444" y="1210"/>
                </a:lnTo>
                <a:lnTo>
                  <a:pt x="1448" y="1218"/>
                </a:lnTo>
                <a:lnTo>
                  <a:pt x="1456" y="1226"/>
                </a:lnTo>
                <a:lnTo>
                  <a:pt x="1466" y="1232"/>
                </a:lnTo>
                <a:lnTo>
                  <a:pt x="1476" y="1236"/>
                </a:lnTo>
                <a:lnTo>
                  <a:pt x="1486" y="1240"/>
                </a:lnTo>
                <a:lnTo>
                  <a:pt x="1496" y="1240"/>
                </a:lnTo>
                <a:lnTo>
                  <a:pt x="1506" y="1238"/>
                </a:lnTo>
                <a:lnTo>
                  <a:pt x="1518" y="1234"/>
                </a:lnTo>
                <a:lnTo>
                  <a:pt x="1528" y="1230"/>
                </a:lnTo>
                <a:lnTo>
                  <a:pt x="1550" y="1218"/>
                </a:lnTo>
                <a:lnTo>
                  <a:pt x="1568" y="1202"/>
                </a:lnTo>
                <a:lnTo>
                  <a:pt x="1586" y="1184"/>
                </a:lnTo>
                <a:lnTo>
                  <a:pt x="1600" y="1166"/>
                </a:lnTo>
                <a:lnTo>
                  <a:pt x="1610" y="1150"/>
                </a:lnTo>
                <a:lnTo>
                  <a:pt x="1618" y="1132"/>
                </a:lnTo>
                <a:lnTo>
                  <a:pt x="1628" y="1112"/>
                </a:lnTo>
                <a:lnTo>
                  <a:pt x="1632" y="1094"/>
                </a:lnTo>
                <a:lnTo>
                  <a:pt x="1636" y="1076"/>
                </a:lnTo>
                <a:lnTo>
                  <a:pt x="1636" y="1060"/>
                </a:lnTo>
                <a:lnTo>
                  <a:pt x="1636" y="1042"/>
                </a:lnTo>
                <a:lnTo>
                  <a:pt x="1634" y="1026"/>
                </a:lnTo>
                <a:lnTo>
                  <a:pt x="1628" y="1012"/>
                </a:lnTo>
                <a:lnTo>
                  <a:pt x="1618" y="1000"/>
                </a:lnTo>
                <a:lnTo>
                  <a:pt x="1606" y="990"/>
                </a:lnTo>
                <a:lnTo>
                  <a:pt x="1596" y="986"/>
                </a:lnTo>
                <a:lnTo>
                  <a:pt x="1586" y="984"/>
                </a:lnTo>
                <a:lnTo>
                  <a:pt x="1578" y="982"/>
                </a:lnTo>
                <a:lnTo>
                  <a:pt x="1570" y="984"/>
                </a:lnTo>
                <a:lnTo>
                  <a:pt x="1554" y="990"/>
                </a:lnTo>
                <a:lnTo>
                  <a:pt x="1540" y="998"/>
                </a:lnTo>
                <a:lnTo>
                  <a:pt x="1524" y="1006"/>
                </a:lnTo>
                <a:lnTo>
                  <a:pt x="1510" y="1012"/>
                </a:lnTo>
                <a:lnTo>
                  <a:pt x="1500" y="1014"/>
                </a:lnTo>
                <a:lnTo>
                  <a:pt x="1492" y="1012"/>
                </a:lnTo>
                <a:lnTo>
                  <a:pt x="1482" y="1010"/>
                </a:lnTo>
                <a:lnTo>
                  <a:pt x="1472" y="1004"/>
                </a:lnTo>
                <a:lnTo>
                  <a:pt x="1464" y="1000"/>
                </a:lnTo>
                <a:lnTo>
                  <a:pt x="1460" y="992"/>
                </a:lnTo>
                <a:lnTo>
                  <a:pt x="1458" y="982"/>
                </a:lnTo>
                <a:lnTo>
                  <a:pt x="1458" y="972"/>
                </a:lnTo>
                <a:lnTo>
                  <a:pt x="1458" y="950"/>
                </a:lnTo>
                <a:lnTo>
                  <a:pt x="1462" y="928"/>
                </a:lnTo>
                <a:lnTo>
                  <a:pt x="1464" y="926"/>
                </a:lnTo>
                <a:lnTo>
                  <a:pt x="1466" y="920"/>
                </a:lnTo>
                <a:lnTo>
                  <a:pt x="1598" y="692"/>
                </a:lnTo>
                <a:lnTo>
                  <a:pt x="1582" y="668"/>
                </a:lnTo>
                <a:lnTo>
                  <a:pt x="1584" y="668"/>
                </a:lnTo>
                <a:lnTo>
                  <a:pt x="1198" y="0"/>
                </a:lnTo>
                <a:lnTo>
                  <a:pt x="398" y="0"/>
                </a:lnTo>
                <a:lnTo>
                  <a:pt x="322" y="132"/>
                </a:lnTo>
                <a:lnTo>
                  <a:pt x="0" y="690"/>
                </a:lnTo>
                <a:lnTo>
                  <a:pt x="116" y="888"/>
                </a:lnTo>
                <a:lnTo>
                  <a:pt x="132" y="902"/>
                </a:lnTo>
                <a:lnTo>
                  <a:pt x="150" y="914"/>
                </a:lnTo>
                <a:lnTo>
                  <a:pt x="160" y="918"/>
                </a:lnTo>
                <a:lnTo>
                  <a:pt x="168" y="920"/>
                </a:lnTo>
                <a:lnTo>
                  <a:pt x="176" y="920"/>
                </a:lnTo>
                <a:lnTo>
                  <a:pt x="184" y="91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algn="ctr"/>
            <a:endParaRPr lang="en-GB" sz="1200" dirty="0">
              <a:solidFill>
                <a:schemeClr val="bg1"/>
              </a:solidFill>
            </a:endParaRPr>
          </a:p>
          <a:p>
            <a:pPr algn="ctr"/>
            <a:endParaRPr lang="en-GB" sz="1200" dirty="0">
              <a:solidFill>
                <a:schemeClr val="bg1"/>
              </a:solidFill>
            </a:endParaRPr>
          </a:p>
          <a:p>
            <a:pPr algn="ctr"/>
            <a:r>
              <a:rPr lang="en-GB" sz="1050" dirty="0">
                <a:solidFill>
                  <a:schemeClr val="bg1"/>
                </a:solidFill>
              </a:rPr>
              <a:t>faculty training in    learning and teaching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9532" y="1761660"/>
            <a:ext cx="7772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SG" sz="2400" kern="0" dirty="0"/>
              <a:t>TLPD Distinguished Speaker series: international faculty come to NTU for a week to work with faculty and students in an area of teaching and learning</a:t>
            </a:r>
          </a:p>
          <a:p>
            <a:r>
              <a:rPr lang="en-SG" sz="2400" kern="0" dirty="0"/>
              <a:t>Each year around 20 faculty are offered individual long-term coaching to develop their teaching capacity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62395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5" y="787692"/>
            <a:ext cx="4507706" cy="4357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9672"/>
            <a:ext cx="7492105" cy="31323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085" y="141480"/>
            <a:ext cx="3672407" cy="19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2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sz="3000" dirty="0" smtClean="0">
                <a:solidFill>
                  <a:schemeClr val="accent5">
                    <a:lumMod val="75000"/>
                  </a:schemeClr>
                </a:solidFill>
              </a:rPr>
              <a:t>Centre for Research and Development in Learning (CRADLE)</a:t>
            </a:r>
          </a:p>
          <a:p>
            <a:r>
              <a:rPr lang="en-US" sz="3000" dirty="0" smtClean="0">
                <a:solidFill>
                  <a:schemeClr val="accent5">
                    <a:lumMod val="75000"/>
                  </a:schemeClr>
                </a:solidFill>
              </a:rPr>
              <a:t>EdeX 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teaching and learning grants</a:t>
            </a:r>
          </a:p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Ministry of Education Tertiary research Fund</a:t>
            </a:r>
          </a:p>
        </p:txBody>
      </p:sp>
      <p:sp>
        <p:nvSpPr>
          <p:cNvPr id="4" name="Freeform 8"/>
          <p:cNvSpPr>
            <a:spLocks/>
          </p:cNvSpPr>
          <p:nvPr/>
        </p:nvSpPr>
        <p:spPr bwMode="auto">
          <a:xfrm>
            <a:off x="5490102" y="161925"/>
            <a:ext cx="1304925" cy="1323975"/>
          </a:xfrm>
          <a:custGeom>
            <a:avLst/>
            <a:gdLst>
              <a:gd name="T0" fmla="*/ 284909 w 1600"/>
              <a:gd name="T1" fmla="*/ 282622 h 1624"/>
              <a:gd name="T2" fmla="*/ 311007 w 1600"/>
              <a:gd name="T3" fmla="*/ 343494 h 1624"/>
              <a:gd name="T4" fmla="*/ 406702 w 1600"/>
              <a:gd name="T5" fmla="*/ 315232 h 1624"/>
              <a:gd name="T6" fmla="*/ 461074 w 1600"/>
              <a:gd name="T7" fmla="*/ 332624 h 1624"/>
              <a:gd name="T8" fmla="*/ 467598 w 1600"/>
              <a:gd name="T9" fmla="*/ 463065 h 1624"/>
              <a:gd name="T10" fmla="*/ 400177 w 1600"/>
              <a:gd name="T11" fmla="*/ 569592 h 1624"/>
              <a:gd name="T12" fmla="*/ 297958 w 1600"/>
              <a:gd name="T13" fmla="*/ 606550 h 1624"/>
              <a:gd name="T14" fmla="*/ 258810 w 1600"/>
              <a:gd name="T15" fmla="*/ 552200 h 1624"/>
              <a:gd name="T16" fmla="*/ 228362 w 1600"/>
              <a:gd name="T17" fmla="*/ 467413 h 1624"/>
              <a:gd name="T18" fmla="*/ 152241 w 1600"/>
              <a:gd name="T19" fmla="*/ 500023 h 1624"/>
              <a:gd name="T20" fmla="*/ 152241 w 1600"/>
              <a:gd name="T21" fmla="*/ 1015265 h 1624"/>
              <a:gd name="T22" fmla="*/ 232712 w 1600"/>
              <a:gd name="T23" fmla="*/ 1052223 h 1624"/>
              <a:gd name="T24" fmla="*/ 263160 w 1600"/>
              <a:gd name="T25" fmla="*/ 984829 h 1624"/>
              <a:gd name="T26" fmla="*/ 291433 w 1600"/>
              <a:gd name="T27" fmla="*/ 917434 h 1624"/>
              <a:gd name="T28" fmla="*/ 382778 w 1600"/>
              <a:gd name="T29" fmla="*/ 932652 h 1624"/>
              <a:gd name="T30" fmla="*/ 469773 w 1600"/>
              <a:gd name="T31" fmla="*/ 1047875 h 1624"/>
              <a:gd name="T32" fmla="*/ 467598 w 1600"/>
              <a:gd name="T33" fmla="*/ 1171794 h 1624"/>
              <a:gd name="T34" fmla="*/ 408877 w 1600"/>
              <a:gd name="T35" fmla="*/ 1195708 h 1624"/>
              <a:gd name="T36" fmla="*/ 313182 w 1600"/>
              <a:gd name="T37" fmla="*/ 1167446 h 1624"/>
              <a:gd name="T38" fmla="*/ 289258 w 1600"/>
              <a:gd name="T39" fmla="*/ 1234840 h 1624"/>
              <a:gd name="T40" fmla="*/ 726408 w 1600"/>
              <a:gd name="T41" fmla="*/ 1506592 h 1624"/>
              <a:gd name="T42" fmla="*/ 745982 w 1600"/>
              <a:gd name="T43" fmla="*/ 1513114 h 1624"/>
              <a:gd name="T44" fmla="*/ 756857 w 1600"/>
              <a:gd name="T45" fmla="*/ 1519636 h 1624"/>
              <a:gd name="T46" fmla="*/ 765556 w 1600"/>
              <a:gd name="T47" fmla="*/ 1523984 h 1624"/>
              <a:gd name="T48" fmla="*/ 776430 w 1600"/>
              <a:gd name="T49" fmla="*/ 1532680 h 1624"/>
              <a:gd name="T50" fmla="*/ 782955 w 1600"/>
              <a:gd name="T51" fmla="*/ 1537028 h 1624"/>
              <a:gd name="T52" fmla="*/ 787305 w 1600"/>
              <a:gd name="T53" fmla="*/ 1545725 h 1624"/>
              <a:gd name="T54" fmla="*/ 789480 w 1600"/>
              <a:gd name="T55" fmla="*/ 1554421 h 1624"/>
              <a:gd name="T56" fmla="*/ 789480 w 1600"/>
              <a:gd name="T57" fmla="*/ 1560943 h 1624"/>
              <a:gd name="T58" fmla="*/ 787305 w 1600"/>
              <a:gd name="T59" fmla="*/ 1573987 h 1624"/>
              <a:gd name="T60" fmla="*/ 765556 w 1600"/>
              <a:gd name="T61" fmla="*/ 1604423 h 1624"/>
              <a:gd name="T62" fmla="*/ 730758 w 1600"/>
              <a:gd name="T63" fmla="*/ 1623989 h 1624"/>
              <a:gd name="T64" fmla="*/ 717709 w 1600"/>
              <a:gd name="T65" fmla="*/ 1634859 h 1624"/>
              <a:gd name="T66" fmla="*/ 709009 w 1600"/>
              <a:gd name="T67" fmla="*/ 1645729 h 1624"/>
              <a:gd name="T68" fmla="*/ 704660 w 1600"/>
              <a:gd name="T69" fmla="*/ 1663121 h 1624"/>
              <a:gd name="T70" fmla="*/ 706834 w 1600"/>
              <a:gd name="T71" fmla="*/ 1697906 h 1624"/>
              <a:gd name="T72" fmla="*/ 813403 w 1600"/>
              <a:gd name="T73" fmla="*/ 1760952 h 1624"/>
              <a:gd name="T74" fmla="*/ 956945 w 1600"/>
              <a:gd name="T75" fmla="*/ 1745734 h 1624"/>
              <a:gd name="T76" fmla="*/ 1015667 w 1600"/>
              <a:gd name="T77" fmla="*/ 1673991 h 1624"/>
              <a:gd name="T78" fmla="*/ 1013492 w 1600"/>
              <a:gd name="T79" fmla="*/ 1654425 h 1624"/>
              <a:gd name="T80" fmla="*/ 1004792 w 1600"/>
              <a:gd name="T81" fmla="*/ 1639207 h 1624"/>
              <a:gd name="T82" fmla="*/ 998268 w 1600"/>
              <a:gd name="T83" fmla="*/ 1632685 h 1624"/>
              <a:gd name="T84" fmla="*/ 985218 w 1600"/>
              <a:gd name="T85" fmla="*/ 1623989 h 1624"/>
              <a:gd name="T86" fmla="*/ 937371 w 1600"/>
              <a:gd name="T87" fmla="*/ 1587031 h 1624"/>
              <a:gd name="T88" fmla="*/ 930847 w 1600"/>
              <a:gd name="T89" fmla="*/ 1573987 h 1624"/>
              <a:gd name="T90" fmla="*/ 928672 w 1600"/>
              <a:gd name="T91" fmla="*/ 1563117 h 1624"/>
              <a:gd name="T92" fmla="*/ 928672 w 1600"/>
              <a:gd name="T93" fmla="*/ 1554421 h 1624"/>
              <a:gd name="T94" fmla="*/ 930847 w 1600"/>
              <a:gd name="T95" fmla="*/ 1545725 h 1624"/>
              <a:gd name="T96" fmla="*/ 935196 w 1600"/>
              <a:gd name="T97" fmla="*/ 1539202 h 1624"/>
              <a:gd name="T98" fmla="*/ 941721 w 1600"/>
              <a:gd name="T99" fmla="*/ 1532680 h 1624"/>
              <a:gd name="T100" fmla="*/ 950420 w 1600"/>
              <a:gd name="T101" fmla="*/ 1523984 h 1624"/>
              <a:gd name="T102" fmla="*/ 961295 w 1600"/>
              <a:gd name="T103" fmla="*/ 1519636 h 1624"/>
              <a:gd name="T104" fmla="*/ 969994 w 1600"/>
              <a:gd name="T105" fmla="*/ 1515288 h 1624"/>
              <a:gd name="T106" fmla="*/ 991743 w 1600"/>
              <a:gd name="T107" fmla="*/ 1506592 h 1624"/>
              <a:gd name="T108" fmla="*/ 1304925 w 1600"/>
              <a:gd name="T109" fmla="*/ 0 h 1624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1600" h="1624">
                <a:moveTo>
                  <a:pt x="1200" y="0"/>
                </a:moveTo>
                <a:lnTo>
                  <a:pt x="402" y="0"/>
                </a:lnTo>
                <a:lnTo>
                  <a:pt x="400" y="6"/>
                </a:lnTo>
                <a:lnTo>
                  <a:pt x="400" y="8"/>
                </a:lnTo>
                <a:lnTo>
                  <a:pt x="266" y="240"/>
                </a:lnTo>
                <a:lnTo>
                  <a:pt x="262" y="260"/>
                </a:lnTo>
                <a:lnTo>
                  <a:pt x="262" y="282"/>
                </a:lnTo>
                <a:lnTo>
                  <a:pt x="264" y="290"/>
                </a:lnTo>
                <a:lnTo>
                  <a:pt x="266" y="298"/>
                </a:lnTo>
                <a:lnTo>
                  <a:pt x="270" y="306"/>
                </a:lnTo>
                <a:lnTo>
                  <a:pt x="276" y="310"/>
                </a:lnTo>
                <a:lnTo>
                  <a:pt x="286" y="316"/>
                </a:lnTo>
                <a:lnTo>
                  <a:pt x="296" y="318"/>
                </a:lnTo>
                <a:lnTo>
                  <a:pt x="306" y="320"/>
                </a:lnTo>
                <a:lnTo>
                  <a:pt x="314" y="318"/>
                </a:lnTo>
                <a:lnTo>
                  <a:pt x="330" y="312"/>
                </a:lnTo>
                <a:lnTo>
                  <a:pt x="344" y="304"/>
                </a:lnTo>
                <a:lnTo>
                  <a:pt x="358" y="296"/>
                </a:lnTo>
                <a:lnTo>
                  <a:pt x="374" y="290"/>
                </a:lnTo>
                <a:lnTo>
                  <a:pt x="382" y="288"/>
                </a:lnTo>
                <a:lnTo>
                  <a:pt x="392" y="290"/>
                </a:lnTo>
                <a:lnTo>
                  <a:pt x="400" y="292"/>
                </a:lnTo>
                <a:lnTo>
                  <a:pt x="412" y="296"/>
                </a:lnTo>
                <a:lnTo>
                  <a:pt x="418" y="302"/>
                </a:lnTo>
                <a:lnTo>
                  <a:pt x="424" y="306"/>
                </a:lnTo>
                <a:lnTo>
                  <a:pt x="434" y="320"/>
                </a:lnTo>
                <a:lnTo>
                  <a:pt x="438" y="336"/>
                </a:lnTo>
                <a:lnTo>
                  <a:pt x="442" y="352"/>
                </a:lnTo>
                <a:lnTo>
                  <a:pt x="442" y="370"/>
                </a:lnTo>
                <a:lnTo>
                  <a:pt x="438" y="390"/>
                </a:lnTo>
                <a:lnTo>
                  <a:pt x="434" y="408"/>
                </a:lnTo>
                <a:lnTo>
                  <a:pt x="430" y="426"/>
                </a:lnTo>
                <a:lnTo>
                  <a:pt x="420" y="450"/>
                </a:lnTo>
                <a:lnTo>
                  <a:pt x="410" y="472"/>
                </a:lnTo>
                <a:lnTo>
                  <a:pt x="398" y="488"/>
                </a:lnTo>
                <a:lnTo>
                  <a:pt x="384" y="506"/>
                </a:lnTo>
                <a:lnTo>
                  <a:pt x="368" y="524"/>
                </a:lnTo>
                <a:lnTo>
                  <a:pt x="348" y="540"/>
                </a:lnTo>
                <a:lnTo>
                  <a:pt x="328" y="552"/>
                </a:lnTo>
                <a:lnTo>
                  <a:pt x="318" y="556"/>
                </a:lnTo>
                <a:lnTo>
                  <a:pt x="306" y="560"/>
                </a:lnTo>
                <a:lnTo>
                  <a:pt x="296" y="562"/>
                </a:lnTo>
                <a:lnTo>
                  <a:pt x="284" y="562"/>
                </a:lnTo>
                <a:lnTo>
                  <a:pt x="274" y="558"/>
                </a:lnTo>
                <a:lnTo>
                  <a:pt x="264" y="554"/>
                </a:lnTo>
                <a:lnTo>
                  <a:pt x="256" y="548"/>
                </a:lnTo>
                <a:lnTo>
                  <a:pt x="248" y="540"/>
                </a:lnTo>
                <a:lnTo>
                  <a:pt x="244" y="532"/>
                </a:lnTo>
                <a:lnTo>
                  <a:pt x="240" y="524"/>
                </a:lnTo>
                <a:lnTo>
                  <a:pt x="238" y="508"/>
                </a:lnTo>
                <a:lnTo>
                  <a:pt x="238" y="492"/>
                </a:lnTo>
                <a:lnTo>
                  <a:pt x="238" y="474"/>
                </a:lnTo>
                <a:lnTo>
                  <a:pt x="234" y="458"/>
                </a:lnTo>
                <a:lnTo>
                  <a:pt x="232" y="450"/>
                </a:lnTo>
                <a:lnTo>
                  <a:pt x="226" y="444"/>
                </a:lnTo>
                <a:lnTo>
                  <a:pt x="218" y="436"/>
                </a:lnTo>
                <a:lnTo>
                  <a:pt x="210" y="430"/>
                </a:lnTo>
                <a:lnTo>
                  <a:pt x="202" y="426"/>
                </a:lnTo>
                <a:lnTo>
                  <a:pt x="192" y="426"/>
                </a:lnTo>
                <a:lnTo>
                  <a:pt x="184" y="430"/>
                </a:lnTo>
                <a:lnTo>
                  <a:pt x="174" y="434"/>
                </a:lnTo>
                <a:lnTo>
                  <a:pt x="156" y="446"/>
                </a:lnTo>
                <a:lnTo>
                  <a:pt x="140" y="460"/>
                </a:lnTo>
                <a:lnTo>
                  <a:pt x="40" y="632"/>
                </a:lnTo>
                <a:lnTo>
                  <a:pt x="4" y="694"/>
                </a:lnTo>
                <a:lnTo>
                  <a:pt x="0" y="694"/>
                </a:lnTo>
                <a:lnTo>
                  <a:pt x="2" y="696"/>
                </a:lnTo>
                <a:lnTo>
                  <a:pt x="4" y="696"/>
                </a:lnTo>
                <a:lnTo>
                  <a:pt x="140" y="934"/>
                </a:lnTo>
                <a:lnTo>
                  <a:pt x="158" y="948"/>
                </a:lnTo>
                <a:lnTo>
                  <a:pt x="176" y="962"/>
                </a:lnTo>
                <a:lnTo>
                  <a:pt x="186" y="968"/>
                </a:lnTo>
                <a:lnTo>
                  <a:pt x="196" y="970"/>
                </a:lnTo>
                <a:lnTo>
                  <a:pt x="206" y="970"/>
                </a:lnTo>
                <a:lnTo>
                  <a:pt x="214" y="968"/>
                </a:lnTo>
                <a:lnTo>
                  <a:pt x="224" y="960"/>
                </a:lnTo>
                <a:lnTo>
                  <a:pt x="230" y="954"/>
                </a:lnTo>
                <a:lnTo>
                  <a:pt x="236" y="946"/>
                </a:lnTo>
                <a:lnTo>
                  <a:pt x="240" y="938"/>
                </a:lnTo>
                <a:lnTo>
                  <a:pt x="242" y="922"/>
                </a:lnTo>
                <a:lnTo>
                  <a:pt x="242" y="906"/>
                </a:lnTo>
                <a:lnTo>
                  <a:pt x="242" y="888"/>
                </a:lnTo>
                <a:lnTo>
                  <a:pt x="244" y="872"/>
                </a:lnTo>
                <a:lnTo>
                  <a:pt x="248" y="864"/>
                </a:lnTo>
                <a:lnTo>
                  <a:pt x="252" y="858"/>
                </a:lnTo>
                <a:lnTo>
                  <a:pt x="260" y="850"/>
                </a:lnTo>
                <a:lnTo>
                  <a:pt x="268" y="844"/>
                </a:lnTo>
                <a:lnTo>
                  <a:pt x="278" y="838"/>
                </a:lnTo>
                <a:lnTo>
                  <a:pt x="290" y="836"/>
                </a:lnTo>
                <a:lnTo>
                  <a:pt x="300" y="836"/>
                </a:lnTo>
                <a:lnTo>
                  <a:pt x="310" y="836"/>
                </a:lnTo>
                <a:lnTo>
                  <a:pt x="322" y="840"/>
                </a:lnTo>
                <a:lnTo>
                  <a:pt x="332" y="844"/>
                </a:lnTo>
                <a:lnTo>
                  <a:pt x="352" y="858"/>
                </a:lnTo>
                <a:lnTo>
                  <a:pt x="372" y="874"/>
                </a:lnTo>
                <a:lnTo>
                  <a:pt x="390" y="892"/>
                </a:lnTo>
                <a:lnTo>
                  <a:pt x="404" y="910"/>
                </a:lnTo>
                <a:lnTo>
                  <a:pt x="414" y="926"/>
                </a:lnTo>
                <a:lnTo>
                  <a:pt x="422" y="944"/>
                </a:lnTo>
                <a:lnTo>
                  <a:pt x="432" y="964"/>
                </a:lnTo>
                <a:lnTo>
                  <a:pt x="438" y="988"/>
                </a:lnTo>
                <a:lnTo>
                  <a:pt x="442" y="1012"/>
                </a:lnTo>
                <a:lnTo>
                  <a:pt x="444" y="1038"/>
                </a:lnTo>
                <a:lnTo>
                  <a:pt x="442" y="1048"/>
                </a:lnTo>
                <a:lnTo>
                  <a:pt x="440" y="1060"/>
                </a:lnTo>
                <a:lnTo>
                  <a:pt x="436" y="1070"/>
                </a:lnTo>
                <a:lnTo>
                  <a:pt x="430" y="1078"/>
                </a:lnTo>
                <a:lnTo>
                  <a:pt x="422" y="1086"/>
                </a:lnTo>
                <a:lnTo>
                  <a:pt x="412" y="1092"/>
                </a:lnTo>
                <a:lnTo>
                  <a:pt x="402" y="1098"/>
                </a:lnTo>
                <a:lnTo>
                  <a:pt x="392" y="1100"/>
                </a:lnTo>
                <a:lnTo>
                  <a:pt x="384" y="1100"/>
                </a:lnTo>
                <a:lnTo>
                  <a:pt x="376" y="1100"/>
                </a:lnTo>
                <a:lnTo>
                  <a:pt x="360" y="1094"/>
                </a:lnTo>
                <a:lnTo>
                  <a:pt x="346" y="1084"/>
                </a:lnTo>
                <a:lnTo>
                  <a:pt x="330" y="1076"/>
                </a:lnTo>
                <a:lnTo>
                  <a:pt x="316" y="1070"/>
                </a:lnTo>
                <a:lnTo>
                  <a:pt x="306" y="1070"/>
                </a:lnTo>
                <a:lnTo>
                  <a:pt x="298" y="1070"/>
                </a:lnTo>
                <a:lnTo>
                  <a:pt x="288" y="1074"/>
                </a:lnTo>
                <a:lnTo>
                  <a:pt x="278" y="1078"/>
                </a:lnTo>
                <a:lnTo>
                  <a:pt x="272" y="1084"/>
                </a:lnTo>
                <a:lnTo>
                  <a:pt x="266" y="1092"/>
                </a:lnTo>
                <a:lnTo>
                  <a:pt x="264" y="1102"/>
                </a:lnTo>
                <a:lnTo>
                  <a:pt x="264" y="1114"/>
                </a:lnTo>
                <a:lnTo>
                  <a:pt x="266" y="1136"/>
                </a:lnTo>
                <a:lnTo>
                  <a:pt x="270" y="1158"/>
                </a:lnTo>
                <a:lnTo>
                  <a:pt x="402" y="1386"/>
                </a:lnTo>
                <a:lnTo>
                  <a:pt x="668" y="1386"/>
                </a:lnTo>
                <a:lnTo>
                  <a:pt x="674" y="1388"/>
                </a:lnTo>
                <a:lnTo>
                  <a:pt x="686" y="1392"/>
                </a:lnTo>
                <a:lnTo>
                  <a:pt x="688" y="1394"/>
                </a:lnTo>
                <a:lnTo>
                  <a:pt x="692" y="1394"/>
                </a:lnTo>
                <a:lnTo>
                  <a:pt x="694" y="1396"/>
                </a:lnTo>
                <a:lnTo>
                  <a:pt x="696" y="1398"/>
                </a:lnTo>
                <a:lnTo>
                  <a:pt x="700" y="1398"/>
                </a:lnTo>
                <a:lnTo>
                  <a:pt x="702" y="1400"/>
                </a:lnTo>
                <a:lnTo>
                  <a:pt x="704" y="1402"/>
                </a:lnTo>
                <a:lnTo>
                  <a:pt x="706" y="1402"/>
                </a:lnTo>
                <a:lnTo>
                  <a:pt x="710" y="1406"/>
                </a:lnTo>
                <a:lnTo>
                  <a:pt x="714" y="1410"/>
                </a:lnTo>
                <a:lnTo>
                  <a:pt x="716" y="1410"/>
                </a:lnTo>
                <a:lnTo>
                  <a:pt x="718" y="1412"/>
                </a:lnTo>
                <a:lnTo>
                  <a:pt x="720" y="1414"/>
                </a:lnTo>
                <a:lnTo>
                  <a:pt x="722" y="1416"/>
                </a:lnTo>
                <a:lnTo>
                  <a:pt x="722" y="1418"/>
                </a:lnTo>
                <a:lnTo>
                  <a:pt x="724" y="1420"/>
                </a:lnTo>
                <a:lnTo>
                  <a:pt x="724" y="1422"/>
                </a:lnTo>
                <a:lnTo>
                  <a:pt x="726" y="1424"/>
                </a:lnTo>
                <a:lnTo>
                  <a:pt x="726" y="1426"/>
                </a:lnTo>
                <a:lnTo>
                  <a:pt x="726" y="1430"/>
                </a:lnTo>
                <a:lnTo>
                  <a:pt x="726" y="1436"/>
                </a:lnTo>
                <a:lnTo>
                  <a:pt x="726" y="1438"/>
                </a:lnTo>
                <a:lnTo>
                  <a:pt x="726" y="1442"/>
                </a:lnTo>
                <a:lnTo>
                  <a:pt x="724" y="1444"/>
                </a:lnTo>
                <a:lnTo>
                  <a:pt x="724" y="1448"/>
                </a:lnTo>
                <a:lnTo>
                  <a:pt x="720" y="1458"/>
                </a:lnTo>
                <a:lnTo>
                  <a:pt x="716" y="1464"/>
                </a:lnTo>
                <a:lnTo>
                  <a:pt x="710" y="1470"/>
                </a:lnTo>
                <a:lnTo>
                  <a:pt x="704" y="1476"/>
                </a:lnTo>
                <a:lnTo>
                  <a:pt x="690" y="1484"/>
                </a:lnTo>
                <a:lnTo>
                  <a:pt x="676" y="1492"/>
                </a:lnTo>
                <a:lnTo>
                  <a:pt x="674" y="1494"/>
                </a:lnTo>
                <a:lnTo>
                  <a:pt x="672" y="1494"/>
                </a:lnTo>
                <a:lnTo>
                  <a:pt x="668" y="1498"/>
                </a:lnTo>
                <a:lnTo>
                  <a:pt x="666" y="1498"/>
                </a:lnTo>
                <a:lnTo>
                  <a:pt x="662" y="1502"/>
                </a:lnTo>
                <a:lnTo>
                  <a:pt x="660" y="1504"/>
                </a:lnTo>
                <a:lnTo>
                  <a:pt x="656" y="1508"/>
                </a:lnTo>
                <a:lnTo>
                  <a:pt x="652" y="1514"/>
                </a:lnTo>
                <a:lnTo>
                  <a:pt x="650" y="1522"/>
                </a:lnTo>
                <a:lnTo>
                  <a:pt x="648" y="1530"/>
                </a:lnTo>
                <a:lnTo>
                  <a:pt x="648" y="1532"/>
                </a:lnTo>
                <a:lnTo>
                  <a:pt x="646" y="1540"/>
                </a:lnTo>
                <a:lnTo>
                  <a:pt x="648" y="1552"/>
                </a:lnTo>
                <a:lnTo>
                  <a:pt x="650" y="1562"/>
                </a:lnTo>
                <a:lnTo>
                  <a:pt x="656" y="1572"/>
                </a:lnTo>
                <a:lnTo>
                  <a:pt x="662" y="1580"/>
                </a:lnTo>
                <a:lnTo>
                  <a:pt x="670" y="1588"/>
                </a:lnTo>
                <a:lnTo>
                  <a:pt x="680" y="1594"/>
                </a:lnTo>
                <a:lnTo>
                  <a:pt x="700" y="1606"/>
                </a:lnTo>
                <a:lnTo>
                  <a:pt x="724" y="1614"/>
                </a:lnTo>
                <a:lnTo>
                  <a:pt x="748" y="1620"/>
                </a:lnTo>
                <a:lnTo>
                  <a:pt x="770" y="1624"/>
                </a:lnTo>
                <a:lnTo>
                  <a:pt x="790" y="1624"/>
                </a:lnTo>
                <a:lnTo>
                  <a:pt x="810" y="1624"/>
                </a:lnTo>
                <a:lnTo>
                  <a:pt x="832" y="1620"/>
                </a:lnTo>
                <a:lnTo>
                  <a:pt x="856" y="1614"/>
                </a:lnTo>
                <a:lnTo>
                  <a:pt x="880" y="1606"/>
                </a:lnTo>
                <a:lnTo>
                  <a:pt x="902" y="1594"/>
                </a:lnTo>
                <a:lnTo>
                  <a:pt x="910" y="1588"/>
                </a:lnTo>
                <a:lnTo>
                  <a:pt x="918" y="1580"/>
                </a:lnTo>
                <a:lnTo>
                  <a:pt x="926" y="1572"/>
                </a:lnTo>
                <a:lnTo>
                  <a:pt x="930" y="1562"/>
                </a:lnTo>
                <a:lnTo>
                  <a:pt x="934" y="1552"/>
                </a:lnTo>
                <a:lnTo>
                  <a:pt x="934" y="1540"/>
                </a:lnTo>
                <a:lnTo>
                  <a:pt x="934" y="1532"/>
                </a:lnTo>
                <a:lnTo>
                  <a:pt x="934" y="1530"/>
                </a:lnTo>
                <a:lnTo>
                  <a:pt x="932" y="1522"/>
                </a:lnTo>
                <a:lnTo>
                  <a:pt x="930" y="1522"/>
                </a:lnTo>
                <a:lnTo>
                  <a:pt x="928" y="1514"/>
                </a:lnTo>
                <a:lnTo>
                  <a:pt x="924" y="1508"/>
                </a:lnTo>
                <a:lnTo>
                  <a:pt x="920" y="1504"/>
                </a:lnTo>
                <a:lnTo>
                  <a:pt x="918" y="1502"/>
                </a:lnTo>
                <a:lnTo>
                  <a:pt x="914" y="1498"/>
                </a:lnTo>
                <a:lnTo>
                  <a:pt x="912" y="1498"/>
                </a:lnTo>
                <a:lnTo>
                  <a:pt x="908" y="1494"/>
                </a:lnTo>
                <a:lnTo>
                  <a:pt x="906" y="1494"/>
                </a:lnTo>
                <a:lnTo>
                  <a:pt x="904" y="1492"/>
                </a:lnTo>
                <a:lnTo>
                  <a:pt x="890" y="1484"/>
                </a:lnTo>
                <a:lnTo>
                  <a:pt x="878" y="1476"/>
                </a:lnTo>
                <a:lnTo>
                  <a:pt x="866" y="1466"/>
                </a:lnTo>
                <a:lnTo>
                  <a:pt x="862" y="1460"/>
                </a:lnTo>
                <a:lnTo>
                  <a:pt x="858" y="1454"/>
                </a:lnTo>
                <a:lnTo>
                  <a:pt x="856" y="1448"/>
                </a:lnTo>
                <a:lnTo>
                  <a:pt x="856" y="1444"/>
                </a:lnTo>
                <a:lnTo>
                  <a:pt x="856" y="1442"/>
                </a:lnTo>
                <a:lnTo>
                  <a:pt x="854" y="1438"/>
                </a:lnTo>
                <a:lnTo>
                  <a:pt x="854" y="1436"/>
                </a:lnTo>
                <a:lnTo>
                  <a:pt x="854" y="1430"/>
                </a:lnTo>
                <a:lnTo>
                  <a:pt x="854" y="1426"/>
                </a:lnTo>
                <a:lnTo>
                  <a:pt x="856" y="1424"/>
                </a:lnTo>
                <a:lnTo>
                  <a:pt x="856" y="1422"/>
                </a:lnTo>
                <a:lnTo>
                  <a:pt x="856" y="1420"/>
                </a:lnTo>
                <a:lnTo>
                  <a:pt x="858" y="1418"/>
                </a:lnTo>
                <a:lnTo>
                  <a:pt x="860" y="1416"/>
                </a:lnTo>
                <a:lnTo>
                  <a:pt x="862" y="1414"/>
                </a:lnTo>
                <a:lnTo>
                  <a:pt x="862" y="1412"/>
                </a:lnTo>
                <a:lnTo>
                  <a:pt x="864" y="1410"/>
                </a:lnTo>
                <a:lnTo>
                  <a:pt x="866" y="1410"/>
                </a:lnTo>
                <a:lnTo>
                  <a:pt x="870" y="1406"/>
                </a:lnTo>
                <a:lnTo>
                  <a:pt x="874" y="1402"/>
                </a:lnTo>
                <a:lnTo>
                  <a:pt x="876" y="1402"/>
                </a:lnTo>
                <a:lnTo>
                  <a:pt x="880" y="1400"/>
                </a:lnTo>
                <a:lnTo>
                  <a:pt x="882" y="1398"/>
                </a:lnTo>
                <a:lnTo>
                  <a:pt x="884" y="1398"/>
                </a:lnTo>
                <a:lnTo>
                  <a:pt x="886" y="1396"/>
                </a:lnTo>
                <a:lnTo>
                  <a:pt x="890" y="1394"/>
                </a:lnTo>
                <a:lnTo>
                  <a:pt x="892" y="1394"/>
                </a:lnTo>
                <a:lnTo>
                  <a:pt x="894" y="1392"/>
                </a:lnTo>
                <a:lnTo>
                  <a:pt x="906" y="1388"/>
                </a:lnTo>
                <a:lnTo>
                  <a:pt x="908" y="1388"/>
                </a:lnTo>
                <a:lnTo>
                  <a:pt x="912" y="1386"/>
                </a:lnTo>
                <a:lnTo>
                  <a:pt x="1200" y="1386"/>
                </a:lnTo>
                <a:lnTo>
                  <a:pt x="1200" y="1384"/>
                </a:lnTo>
                <a:lnTo>
                  <a:pt x="1600" y="694"/>
                </a:lnTo>
                <a:lnTo>
                  <a:pt x="120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381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algn="ctr"/>
            <a:endParaRPr lang="en-GB" sz="1350" dirty="0"/>
          </a:p>
          <a:p>
            <a:pPr algn="ctr"/>
            <a:r>
              <a:rPr lang="en-GB" sz="1050" dirty="0">
                <a:solidFill>
                  <a:schemeClr val="bg1"/>
                </a:solidFill>
              </a:rPr>
              <a:t> Research</a:t>
            </a:r>
          </a:p>
          <a:p>
            <a:pPr algn="ctr"/>
            <a:r>
              <a:rPr lang="en-GB" sz="1050" dirty="0">
                <a:solidFill>
                  <a:schemeClr val="bg1"/>
                </a:solidFill>
              </a:rPr>
              <a:t> and evaluation of learning and teaching</a:t>
            </a:r>
          </a:p>
        </p:txBody>
      </p:sp>
    </p:spTree>
    <p:extLst>
      <p:ext uri="{BB962C8B-B14F-4D97-AF65-F5344CB8AC3E}">
        <p14:creationId xmlns:p14="http://schemas.microsoft.com/office/powerpoint/2010/main" val="220077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1052736"/>
            <a:ext cx="6804756" cy="362524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5486"/>
            <a:ext cx="7772400" cy="857250"/>
          </a:xfrm>
        </p:spPr>
        <p:txBody>
          <a:bodyPr>
            <a:normAutofit/>
          </a:bodyPr>
          <a:lstStyle/>
          <a:p>
            <a:r>
              <a:rPr lang="en-SG" sz="2400" dirty="0" smtClean="0"/>
              <a:t>Centre for Research and Development in Learning (CRADLE)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426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 smtClean="0"/>
              <a:t>University as a learning institution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SG" dirty="0" smtClean="0"/>
              <a:t>Systematic problem solving</a:t>
            </a:r>
          </a:p>
          <a:p>
            <a:r>
              <a:rPr lang="en-SG" dirty="0" smtClean="0"/>
              <a:t>Experimentation with new approaches</a:t>
            </a:r>
          </a:p>
          <a:p>
            <a:r>
              <a:rPr lang="en-SG" dirty="0" smtClean="0"/>
              <a:t>Learning from experience learning from the experiences and practices of others</a:t>
            </a:r>
          </a:p>
          <a:p>
            <a:r>
              <a:rPr lang="en-SG" dirty="0" smtClean="0"/>
              <a:t>Transferring knowledge quickly and efficiently throughout the organization</a:t>
            </a:r>
          </a:p>
          <a:p>
            <a:pPr marL="0" indent="0">
              <a:buNone/>
            </a:pPr>
            <a:endParaRPr lang="en-SG" sz="1800" dirty="0" smtClean="0"/>
          </a:p>
          <a:p>
            <a:pPr marL="0" indent="0">
              <a:buNone/>
            </a:pPr>
            <a:endParaRPr lang="en-SG" sz="1800" dirty="0"/>
          </a:p>
          <a:p>
            <a:pPr marL="0" indent="0">
              <a:buNone/>
            </a:pPr>
            <a:r>
              <a:rPr lang="en-SG" sz="1800" dirty="0" err="1" smtClean="0"/>
              <a:t>D’Andrea</a:t>
            </a:r>
            <a:r>
              <a:rPr lang="en-SG" sz="1800" dirty="0" smtClean="0"/>
              <a:t> V. and Gosling D. (2005) </a:t>
            </a:r>
            <a:r>
              <a:rPr lang="en-SG" sz="1800" i="1" dirty="0" smtClean="0"/>
              <a:t>Improving Teaching and Learning in Higher Education: a whole institution approach</a:t>
            </a:r>
            <a:r>
              <a:rPr lang="en-SG" sz="1800" dirty="0" smtClean="0"/>
              <a:t> Society for Research in Higher Education and Open University Press p.51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7730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540"/>
            <a:ext cx="5544108" cy="4104456"/>
          </a:xfrm>
        </p:spPr>
      </p:pic>
      <p:sp>
        <p:nvSpPr>
          <p:cNvPr id="4" name="Freeform 8"/>
          <p:cNvSpPr>
            <a:spLocks/>
          </p:cNvSpPr>
          <p:nvPr/>
        </p:nvSpPr>
        <p:spPr bwMode="auto">
          <a:xfrm>
            <a:off x="7488324" y="161925"/>
            <a:ext cx="1304925" cy="1323975"/>
          </a:xfrm>
          <a:custGeom>
            <a:avLst/>
            <a:gdLst>
              <a:gd name="T0" fmla="*/ 284909 w 1600"/>
              <a:gd name="T1" fmla="*/ 282622 h 1624"/>
              <a:gd name="T2" fmla="*/ 311007 w 1600"/>
              <a:gd name="T3" fmla="*/ 343494 h 1624"/>
              <a:gd name="T4" fmla="*/ 406702 w 1600"/>
              <a:gd name="T5" fmla="*/ 315232 h 1624"/>
              <a:gd name="T6" fmla="*/ 461074 w 1600"/>
              <a:gd name="T7" fmla="*/ 332624 h 1624"/>
              <a:gd name="T8" fmla="*/ 467598 w 1600"/>
              <a:gd name="T9" fmla="*/ 463065 h 1624"/>
              <a:gd name="T10" fmla="*/ 400177 w 1600"/>
              <a:gd name="T11" fmla="*/ 569592 h 1624"/>
              <a:gd name="T12" fmla="*/ 297958 w 1600"/>
              <a:gd name="T13" fmla="*/ 606550 h 1624"/>
              <a:gd name="T14" fmla="*/ 258810 w 1600"/>
              <a:gd name="T15" fmla="*/ 552200 h 1624"/>
              <a:gd name="T16" fmla="*/ 228362 w 1600"/>
              <a:gd name="T17" fmla="*/ 467413 h 1624"/>
              <a:gd name="T18" fmla="*/ 152241 w 1600"/>
              <a:gd name="T19" fmla="*/ 500023 h 1624"/>
              <a:gd name="T20" fmla="*/ 152241 w 1600"/>
              <a:gd name="T21" fmla="*/ 1015265 h 1624"/>
              <a:gd name="T22" fmla="*/ 232712 w 1600"/>
              <a:gd name="T23" fmla="*/ 1052223 h 1624"/>
              <a:gd name="T24" fmla="*/ 263160 w 1600"/>
              <a:gd name="T25" fmla="*/ 984829 h 1624"/>
              <a:gd name="T26" fmla="*/ 291433 w 1600"/>
              <a:gd name="T27" fmla="*/ 917434 h 1624"/>
              <a:gd name="T28" fmla="*/ 382778 w 1600"/>
              <a:gd name="T29" fmla="*/ 932652 h 1624"/>
              <a:gd name="T30" fmla="*/ 469773 w 1600"/>
              <a:gd name="T31" fmla="*/ 1047875 h 1624"/>
              <a:gd name="T32" fmla="*/ 467598 w 1600"/>
              <a:gd name="T33" fmla="*/ 1171794 h 1624"/>
              <a:gd name="T34" fmla="*/ 408877 w 1600"/>
              <a:gd name="T35" fmla="*/ 1195708 h 1624"/>
              <a:gd name="T36" fmla="*/ 313182 w 1600"/>
              <a:gd name="T37" fmla="*/ 1167446 h 1624"/>
              <a:gd name="T38" fmla="*/ 289258 w 1600"/>
              <a:gd name="T39" fmla="*/ 1234840 h 1624"/>
              <a:gd name="T40" fmla="*/ 726408 w 1600"/>
              <a:gd name="T41" fmla="*/ 1506592 h 1624"/>
              <a:gd name="T42" fmla="*/ 745982 w 1600"/>
              <a:gd name="T43" fmla="*/ 1513114 h 1624"/>
              <a:gd name="T44" fmla="*/ 756857 w 1600"/>
              <a:gd name="T45" fmla="*/ 1519636 h 1624"/>
              <a:gd name="T46" fmla="*/ 765556 w 1600"/>
              <a:gd name="T47" fmla="*/ 1523984 h 1624"/>
              <a:gd name="T48" fmla="*/ 776430 w 1600"/>
              <a:gd name="T49" fmla="*/ 1532680 h 1624"/>
              <a:gd name="T50" fmla="*/ 782955 w 1600"/>
              <a:gd name="T51" fmla="*/ 1537028 h 1624"/>
              <a:gd name="T52" fmla="*/ 787305 w 1600"/>
              <a:gd name="T53" fmla="*/ 1545725 h 1624"/>
              <a:gd name="T54" fmla="*/ 789480 w 1600"/>
              <a:gd name="T55" fmla="*/ 1554421 h 1624"/>
              <a:gd name="T56" fmla="*/ 789480 w 1600"/>
              <a:gd name="T57" fmla="*/ 1560943 h 1624"/>
              <a:gd name="T58" fmla="*/ 787305 w 1600"/>
              <a:gd name="T59" fmla="*/ 1573987 h 1624"/>
              <a:gd name="T60" fmla="*/ 765556 w 1600"/>
              <a:gd name="T61" fmla="*/ 1604423 h 1624"/>
              <a:gd name="T62" fmla="*/ 730758 w 1600"/>
              <a:gd name="T63" fmla="*/ 1623989 h 1624"/>
              <a:gd name="T64" fmla="*/ 717709 w 1600"/>
              <a:gd name="T65" fmla="*/ 1634859 h 1624"/>
              <a:gd name="T66" fmla="*/ 709009 w 1600"/>
              <a:gd name="T67" fmla="*/ 1645729 h 1624"/>
              <a:gd name="T68" fmla="*/ 704660 w 1600"/>
              <a:gd name="T69" fmla="*/ 1663121 h 1624"/>
              <a:gd name="T70" fmla="*/ 706834 w 1600"/>
              <a:gd name="T71" fmla="*/ 1697906 h 1624"/>
              <a:gd name="T72" fmla="*/ 813403 w 1600"/>
              <a:gd name="T73" fmla="*/ 1760952 h 1624"/>
              <a:gd name="T74" fmla="*/ 956945 w 1600"/>
              <a:gd name="T75" fmla="*/ 1745734 h 1624"/>
              <a:gd name="T76" fmla="*/ 1015667 w 1600"/>
              <a:gd name="T77" fmla="*/ 1673991 h 1624"/>
              <a:gd name="T78" fmla="*/ 1013492 w 1600"/>
              <a:gd name="T79" fmla="*/ 1654425 h 1624"/>
              <a:gd name="T80" fmla="*/ 1004792 w 1600"/>
              <a:gd name="T81" fmla="*/ 1639207 h 1624"/>
              <a:gd name="T82" fmla="*/ 998268 w 1600"/>
              <a:gd name="T83" fmla="*/ 1632685 h 1624"/>
              <a:gd name="T84" fmla="*/ 985218 w 1600"/>
              <a:gd name="T85" fmla="*/ 1623989 h 1624"/>
              <a:gd name="T86" fmla="*/ 937371 w 1600"/>
              <a:gd name="T87" fmla="*/ 1587031 h 1624"/>
              <a:gd name="T88" fmla="*/ 930847 w 1600"/>
              <a:gd name="T89" fmla="*/ 1573987 h 1624"/>
              <a:gd name="T90" fmla="*/ 928672 w 1600"/>
              <a:gd name="T91" fmla="*/ 1563117 h 1624"/>
              <a:gd name="T92" fmla="*/ 928672 w 1600"/>
              <a:gd name="T93" fmla="*/ 1554421 h 1624"/>
              <a:gd name="T94" fmla="*/ 930847 w 1600"/>
              <a:gd name="T95" fmla="*/ 1545725 h 1624"/>
              <a:gd name="T96" fmla="*/ 935196 w 1600"/>
              <a:gd name="T97" fmla="*/ 1539202 h 1624"/>
              <a:gd name="T98" fmla="*/ 941721 w 1600"/>
              <a:gd name="T99" fmla="*/ 1532680 h 1624"/>
              <a:gd name="T100" fmla="*/ 950420 w 1600"/>
              <a:gd name="T101" fmla="*/ 1523984 h 1624"/>
              <a:gd name="T102" fmla="*/ 961295 w 1600"/>
              <a:gd name="T103" fmla="*/ 1519636 h 1624"/>
              <a:gd name="T104" fmla="*/ 969994 w 1600"/>
              <a:gd name="T105" fmla="*/ 1515288 h 1624"/>
              <a:gd name="T106" fmla="*/ 991743 w 1600"/>
              <a:gd name="T107" fmla="*/ 1506592 h 1624"/>
              <a:gd name="T108" fmla="*/ 1304925 w 1600"/>
              <a:gd name="T109" fmla="*/ 0 h 1624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1600" h="1624">
                <a:moveTo>
                  <a:pt x="1200" y="0"/>
                </a:moveTo>
                <a:lnTo>
                  <a:pt x="402" y="0"/>
                </a:lnTo>
                <a:lnTo>
                  <a:pt x="400" y="6"/>
                </a:lnTo>
                <a:lnTo>
                  <a:pt x="400" y="8"/>
                </a:lnTo>
                <a:lnTo>
                  <a:pt x="266" y="240"/>
                </a:lnTo>
                <a:lnTo>
                  <a:pt x="262" y="260"/>
                </a:lnTo>
                <a:lnTo>
                  <a:pt x="262" y="282"/>
                </a:lnTo>
                <a:lnTo>
                  <a:pt x="264" y="290"/>
                </a:lnTo>
                <a:lnTo>
                  <a:pt x="266" y="298"/>
                </a:lnTo>
                <a:lnTo>
                  <a:pt x="270" y="306"/>
                </a:lnTo>
                <a:lnTo>
                  <a:pt x="276" y="310"/>
                </a:lnTo>
                <a:lnTo>
                  <a:pt x="286" y="316"/>
                </a:lnTo>
                <a:lnTo>
                  <a:pt x="296" y="318"/>
                </a:lnTo>
                <a:lnTo>
                  <a:pt x="306" y="320"/>
                </a:lnTo>
                <a:lnTo>
                  <a:pt x="314" y="318"/>
                </a:lnTo>
                <a:lnTo>
                  <a:pt x="330" y="312"/>
                </a:lnTo>
                <a:lnTo>
                  <a:pt x="344" y="304"/>
                </a:lnTo>
                <a:lnTo>
                  <a:pt x="358" y="296"/>
                </a:lnTo>
                <a:lnTo>
                  <a:pt x="374" y="290"/>
                </a:lnTo>
                <a:lnTo>
                  <a:pt x="382" y="288"/>
                </a:lnTo>
                <a:lnTo>
                  <a:pt x="392" y="290"/>
                </a:lnTo>
                <a:lnTo>
                  <a:pt x="400" y="292"/>
                </a:lnTo>
                <a:lnTo>
                  <a:pt x="412" y="296"/>
                </a:lnTo>
                <a:lnTo>
                  <a:pt x="418" y="302"/>
                </a:lnTo>
                <a:lnTo>
                  <a:pt x="424" y="306"/>
                </a:lnTo>
                <a:lnTo>
                  <a:pt x="434" y="320"/>
                </a:lnTo>
                <a:lnTo>
                  <a:pt x="438" y="336"/>
                </a:lnTo>
                <a:lnTo>
                  <a:pt x="442" y="352"/>
                </a:lnTo>
                <a:lnTo>
                  <a:pt x="442" y="370"/>
                </a:lnTo>
                <a:lnTo>
                  <a:pt x="438" y="390"/>
                </a:lnTo>
                <a:lnTo>
                  <a:pt x="434" y="408"/>
                </a:lnTo>
                <a:lnTo>
                  <a:pt x="430" y="426"/>
                </a:lnTo>
                <a:lnTo>
                  <a:pt x="420" y="450"/>
                </a:lnTo>
                <a:lnTo>
                  <a:pt x="410" y="472"/>
                </a:lnTo>
                <a:lnTo>
                  <a:pt x="398" y="488"/>
                </a:lnTo>
                <a:lnTo>
                  <a:pt x="384" y="506"/>
                </a:lnTo>
                <a:lnTo>
                  <a:pt x="368" y="524"/>
                </a:lnTo>
                <a:lnTo>
                  <a:pt x="348" y="540"/>
                </a:lnTo>
                <a:lnTo>
                  <a:pt x="328" y="552"/>
                </a:lnTo>
                <a:lnTo>
                  <a:pt x="318" y="556"/>
                </a:lnTo>
                <a:lnTo>
                  <a:pt x="306" y="560"/>
                </a:lnTo>
                <a:lnTo>
                  <a:pt x="296" y="562"/>
                </a:lnTo>
                <a:lnTo>
                  <a:pt x="284" y="562"/>
                </a:lnTo>
                <a:lnTo>
                  <a:pt x="274" y="558"/>
                </a:lnTo>
                <a:lnTo>
                  <a:pt x="264" y="554"/>
                </a:lnTo>
                <a:lnTo>
                  <a:pt x="256" y="548"/>
                </a:lnTo>
                <a:lnTo>
                  <a:pt x="248" y="540"/>
                </a:lnTo>
                <a:lnTo>
                  <a:pt x="244" y="532"/>
                </a:lnTo>
                <a:lnTo>
                  <a:pt x="240" y="524"/>
                </a:lnTo>
                <a:lnTo>
                  <a:pt x="238" y="508"/>
                </a:lnTo>
                <a:lnTo>
                  <a:pt x="238" y="492"/>
                </a:lnTo>
                <a:lnTo>
                  <a:pt x="238" y="474"/>
                </a:lnTo>
                <a:lnTo>
                  <a:pt x="234" y="458"/>
                </a:lnTo>
                <a:lnTo>
                  <a:pt x="232" y="450"/>
                </a:lnTo>
                <a:lnTo>
                  <a:pt x="226" y="444"/>
                </a:lnTo>
                <a:lnTo>
                  <a:pt x="218" y="436"/>
                </a:lnTo>
                <a:lnTo>
                  <a:pt x="210" y="430"/>
                </a:lnTo>
                <a:lnTo>
                  <a:pt x="202" y="426"/>
                </a:lnTo>
                <a:lnTo>
                  <a:pt x="192" y="426"/>
                </a:lnTo>
                <a:lnTo>
                  <a:pt x="184" y="430"/>
                </a:lnTo>
                <a:lnTo>
                  <a:pt x="174" y="434"/>
                </a:lnTo>
                <a:lnTo>
                  <a:pt x="156" y="446"/>
                </a:lnTo>
                <a:lnTo>
                  <a:pt x="140" y="460"/>
                </a:lnTo>
                <a:lnTo>
                  <a:pt x="40" y="632"/>
                </a:lnTo>
                <a:lnTo>
                  <a:pt x="4" y="694"/>
                </a:lnTo>
                <a:lnTo>
                  <a:pt x="0" y="694"/>
                </a:lnTo>
                <a:lnTo>
                  <a:pt x="2" y="696"/>
                </a:lnTo>
                <a:lnTo>
                  <a:pt x="4" y="696"/>
                </a:lnTo>
                <a:lnTo>
                  <a:pt x="140" y="934"/>
                </a:lnTo>
                <a:lnTo>
                  <a:pt x="158" y="948"/>
                </a:lnTo>
                <a:lnTo>
                  <a:pt x="176" y="962"/>
                </a:lnTo>
                <a:lnTo>
                  <a:pt x="186" y="968"/>
                </a:lnTo>
                <a:lnTo>
                  <a:pt x="196" y="970"/>
                </a:lnTo>
                <a:lnTo>
                  <a:pt x="206" y="970"/>
                </a:lnTo>
                <a:lnTo>
                  <a:pt x="214" y="968"/>
                </a:lnTo>
                <a:lnTo>
                  <a:pt x="224" y="960"/>
                </a:lnTo>
                <a:lnTo>
                  <a:pt x="230" y="954"/>
                </a:lnTo>
                <a:lnTo>
                  <a:pt x="236" y="946"/>
                </a:lnTo>
                <a:lnTo>
                  <a:pt x="240" y="938"/>
                </a:lnTo>
                <a:lnTo>
                  <a:pt x="242" y="922"/>
                </a:lnTo>
                <a:lnTo>
                  <a:pt x="242" y="906"/>
                </a:lnTo>
                <a:lnTo>
                  <a:pt x="242" y="888"/>
                </a:lnTo>
                <a:lnTo>
                  <a:pt x="244" y="872"/>
                </a:lnTo>
                <a:lnTo>
                  <a:pt x="248" y="864"/>
                </a:lnTo>
                <a:lnTo>
                  <a:pt x="252" y="858"/>
                </a:lnTo>
                <a:lnTo>
                  <a:pt x="260" y="850"/>
                </a:lnTo>
                <a:lnTo>
                  <a:pt x="268" y="844"/>
                </a:lnTo>
                <a:lnTo>
                  <a:pt x="278" y="838"/>
                </a:lnTo>
                <a:lnTo>
                  <a:pt x="290" y="836"/>
                </a:lnTo>
                <a:lnTo>
                  <a:pt x="300" y="836"/>
                </a:lnTo>
                <a:lnTo>
                  <a:pt x="310" y="836"/>
                </a:lnTo>
                <a:lnTo>
                  <a:pt x="322" y="840"/>
                </a:lnTo>
                <a:lnTo>
                  <a:pt x="332" y="844"/>
                </a:lnTo>
                <a:lnTo>
                  <a:pt x="352" y="858"/>
                </a:lnTo>
                <a:lnTo>
                  <a:pt x="372" y="874"/>
                </a:lnTo>
                <a:lnTo>
                  <a:pt x="390" y="892"/>
                </a:lnTo>
                <a:lnTo>
                  <a:pt x="404" y="910"/>
                </a:lnTo>
                <a:lnTo>
                  <a:pt x="414" y="926"/>
                </a:lnTo>
                <a:lnTo>
                  <a:pt x="422" y="944"/>
                </a:lnTo>
                <a:lnTo>
                  <a:pt x="432" y="964"/>
                </a:lnTo>
                <a:lnTo>
                  <a:pt x="438" y="988"/>
                </a:lnTo>
                <a:lnTo>
                  <a:pt x="442" y="1012"/>
                </a:lnTo>
                <a:lnTo>
                  <a:pt x="444" y="1038"/>
                </a:lnTo>
                <a:lnTo>
                  <a:pt x="442" y="1048"/>
                </a:lnTo>
                <a:lnTo>
                  <a:pt x="440" y="1060"/>
                </a:lnTo>
                <a:lnTo>
                  <a:pt x="436" y="1070"/>
                </a:lnTo>
                <a:lnTo>
                  <a:pt x="430" y="1078"/>
                </a:lnTo>
                <a:lnTo>
                  <a:pt x="422" y="1086"/>
                </a:lnTo>
                <a:lnTo>
                  <a:pt x="412" y="1092"/>
                </a:lnTo>
                <a:lnTo>
                  <a:pt x="402" y="1098"/>
                </a:lnTo>
                <a:lnTo>
                  <a:pt x="392" y="1100"/>
                </a:lnTo>
                <a:lnTo>
                  <a:pt x="384" y="1100"/>
                </a:lnTo>
                <a:lnTo>
                  <a:pt x="376" y="1100"/>
                </a:lnTo>
                <a:lnTo>
                  <a:pt x="360" y="1094"/>
                </a:lnTo>
                <a:lnTo>
                  <a:pt x="346" y="1084"/>
                </a:lnTo>
                <a:lnTo>
                  <a:pt x="330" y="1076"/>
                </a:lnTo>
                <a:lnTo>
                  <a:pt x="316" y="1070"/>
                </a:lnTo>
                <a:lnTo>
                  <a:pt x="306" y="1070"/>
                </a:lnTo>
                <a:lnTo>
                  <a:pt x="298" y="1070"/>
                </a:lnTo>
                <a:lnTo>
                  <a:pt x="288" y="1074"/>
                </a:lnTo>
                <a:lnTo>
                  <a:pt x="278" y="1078"/>
                </a:lnTo>
                <a:lnTo>
                  <a:pt x="272" y="1084"/>
                </a:lnTo>
                <a:lnTo>
                  <a:pt x="266" y="1092"/>
                </a:lnTo>
                <a:lnTo>
                  <a:pt x="264" y="1102"/>
                </a:lnTo>
                <a:lnTo>
                  <a:pt x="264" y="1114"/>
                </a:lnTo>
                <a:lnTo>
                  <a:pt x="266" y="1136"/>
                </a:lnTo>
                <a:lnTo>
                  <a:pt x="270" y="1158"/>
                </a:lnTo>
                <a:lnTo>
                  <a:pt x="402" y="1386"/>
                </a:lnTo>
                <a:lnTo>
                  <a:pt x="668" y="1386"/>
                </a:lnTo>
                <a:lnTo>
                  <a:pt x="674" y="1388"/>
                </a:lnTo>
                <a:lnTo>
                  <a:pt x="686" y="1392"/>
                </a:lnTo>
                <a:lnTo>
                  <a:pt x="688" y="1394"/>
                </a:lnTo>
                <a:lnTo>
                  <a:pt x="692" y="1394"/>
                </a:lnTo>
                <a:lnTo>
                  <a:pt x="694" y="1396"/>
                </a:lnTo>
                <a:lnTo>
                  <a:pt x="696" y="1398"/>
                </a:lnTo>
                <a:lnTo>
                  <a:pt x="700" y="1398"/>
                </a:lnTo>
                <a:lnTo>
                  <a:pt x="702" y="1400"/>
                </a:lnTo>
                <a:lnTo>
                  <a:pt x="704" y="1402"/>
                </a:lnTo>
                <a:lnTo>
                  <a:pt x="706" y="1402"/>
                </a:lnTo>
                <a:lnTo>
                  <a:pt x="710" y="1406"/>
                </a:lnTo>
                <a:lnTo>
                  <a:pt x="714" y="1410"/>
                </a:lnTo>
                <a:lnTo>
                  <a:pt x="716" y="1410"/>
                </a:lnTo>
                <a:lnTo>
                  <a:pt x="718" y="1412"/>
                </a:lnTo>
                <a:lnTo>
                  <a:pt x="720" y="1414"/>
                </a:lnTo>
                <a:lnTo>
                  <a:pt x="722" y="1416"/>
                </a:lnTo>
                <a:lnTo>
                  <a:pt x="722" y="1418"/>
                </a:lnTo>
                <a:lnTo>
                  <a:pt x="724" y="1420"/>
                </a:lnTo>
                <a:lnTo>
                  <a:pt x="724" y="1422"/>
                </a:lnTo>
                <a:lnTo>
                  <a:pt x="726" y="1424"/>
                </a:lnTo>
                <a:lnTo>
                  <a:pt x="726" y="1426"/>
                </a:lnTo>
                <a:lnTo>
                  <a:pt x="726" y="1430"/>
                </a:lnTo>
                <a:lnTo>
                  <a:pt x="726" y="1436"/>
                </a:lnTo>
                <a:lnTo>
                  <a:pt x="726" y="1438"/>
                </a:lnTo>
                <a:lnTo>
                  <a:pt x="726" y="1442"/>
                </a:lnTo>
                <a:lnTo>
                  <a:pt x="724" y="1444"/>
                </a:lnTo>
                <a:lnTo>
                  <a:pt x="724" y="1448"/>
                </a:lnTo>
                <a:lnTo>
                  <a:pt x="720" y="1458"/>
                </a:lnTo>
                <a:lnTo>
                  <a:pt x="716" y="1464"/>
                </a:lnTo>
                <a:lnTo>
                  <a:pt x="710" y="1470"/>
                </a:lnTo>
                <a:lnTo>
                  <a:pt x="704" y="1476"/>
                </a:lnTo>
                <a:lnTo>
                  <a:pt x="690" y="1484"/>
                </a:lnTo>
                <a:lnTo>
                  <a:pt x="676" y="1492"/>
                </a:lnTo>
                <a:lnTo>
                  <a:pt x="674" y="1494"/>
                </a:lnTo>
                <a:lnTo>
                  <a:pt x="672" y="1494"/>
                </a:lnTo>
                <a:lnTo>
                  <a:pt x="668" y="1498"/>
                </a:lnTo>
                <a:lnTo>
                  <a:pt x="666" y="1498"/>
                </a:lnTo>
                <a:lnTo>
                  <a:pt x="662" y="1502"/>
                </a:lnTo>
                <a:lnTo>
                  <a:pt x="660" y="1504"/>
                </a:lnTo>
                <a:lnTo>
                  <a:pt x="656" y="1508"/>
                </a:lnTo>
                <a:lnTo>
                  <a:pt x="652" y="1514"/>
                </a:lnTo>
                <a:lnTo>
                  <a:pt x="650" y="1522"/>
                </a:lnTo>
                <a:lnTo>
                  <a:pt x="648" y="1530"/>
                </a:lnTo>
                <a:lnTo>
                  <a:pt x="648" y="1532"/>
                </a:lnTo>
                <a:lnTo>
                  <a:pt x="646" y="1540"/>
                </a:lnTo>
                <a:lnTo>
                  <a:pt x="648" y="1552"/>
                </a:lnTo>
                <a:lnTo>
                  <a:pt x="650" y="1562"/>
                </a:lnTo>
                <a:lnTo>
                  <a:pt x="656" y="1572"/>
                </a:lnTo>
                <a:lnTo>
                  <a:pt x="662" y="1580"/>
                </a:lnTo>
                <a:lnTo>
                  <a:pt x="670" y="1588"/>
                </a:lnTo>
                <a:lnTo>
                  <a:pt x="680" y="1594"/>
                </a:lnTo>
                <a:lnTo>
                  <a:pt x="700" y="1606"/>
                </a:lnTo>
                <a:lnTo>
                  <a:pt x="724" y="1614"/>
                </a:lnTo>
                <a:lnTo>
                  <a:pt x="748" y="1620"/>
                </a:lnTo>
                <a:lnTo>
                  <a:pt x="770" y="1624"/>
                </a:lnTo>
                <a:lnTo>
                  <a:pt x="790" y="1624"/>
                </a:lnTo>
                <a:lnTo>
                  <a:pt x="810" y="1624"/>
                </a:lnTo>
                <a:lnTo>
                  <a:pt x="832" y="1620"/>
                </a:lnTo>
                <a:lnTo>
                  <a:pt x="856" y="1614"/>
                </a:lnTo>
                <a:lnTo>
                  <a:pt x="880" y="1606"/>
                </a:lnTo>
                <a:lnTo>
                  <a:pt x="902" y="1594"/>
                </a:lnTo>
                <a:lnTo>
                  <a:pt x="910" y="1588"/>
                </a:lnTo>
                <a:lnTo>
                  <a:pt x="918" y="1580"/>
                </a:lnTo>
                <a:lnTo>
                  <a:pt x="926" y="1572"/>
                </a:lnTo>
                <a:lnTo>
                  <a:pt x="930" y="1562"/>
                </a:lnTo>
                <a:lnTo>
                  <a:pt x="934" y="1552"/>
                </a:lnTo>
                <a:lnTo>
                  <a:pt x="934" y="1540"/>
                </a:lnTo>
                <a:lnTo>
                  <a:pt x="934" y="1532"/>
                </a:lnTo>
                <a:lnTo>
                  <a:pt x="934" y="1530"/>
                </a:lnTo>
                <a:lnTo>
                  <a:pt x="932" y="1522"/>
                </a:lnTo>
                <a:lnTo>
                  <a:pt x="930" y="1522"/>
                </a:lnTo>
                <a:lnTo>
                  <a:pt x="928" y="1514"/>
                </a:lnTo>
                <a:lnTo>
                  <a:pt x="924" y="1508"/>
                </a:lnTo>
                <a:lnTo>
                  <a:pt x="920" y="1504"/>
                </a:lnTo>
                <a:lnTo>
                  <a:pt x="918" y="1502"/>
                </a:lnTo>
                <a:lnTo>
                  <a:pt x="914" y="1498"/>
                </a:lnTo>
                <a:lnTo>
                  <a:pt x="912" y="1498"/>
                </a:lnTo>
                <a:lnTo>
                  <a:pt x="908" y="1494"/>
                </a:lnTo>
                <a:lnTo>
                  <a:pt x="906" y="1494"/>
                </a:lnTo>
                <a:lnTo>
                  <a:pt x="904" y="1492"/>
                </a:lnTo>
                <a:lnTo>
                  <a:pt x="890" y="1484"/>
                </a:lnTo>
                <a:lnTo>
                  <a:pt x="878" y="1476"/>
                </a:lnTo>
                <a:lnTo>
                  <a:pt x="866" y="1466"/>
                </a:lnTo>
                <a:lnTo>
                  <a:pt x="862" y="1460"/>
                </a:lnTo>
                <a:lnTo>
                  <a:pt x="858" y="1454"/>
                </a:lnTo>
                <a:lnTo>
                  <a:pt x="856" y="1448"/>
                </a:lnTo>
                <a:lnTo>
                  <a:pt x="856" y="1444"/>
                </a:lnTo>
                <a:lnTo>
                  <a:pt x="856" y="1442"/>
                </a:lnTo>
                <a:lnTo>
                  <a:pt x="854" y="1438"/>
                </a:lnTo>
                <a:lnTo>
                  <a:pt x="854" y="1436"/>
                </a:lnTo>
                <a:lnTo>
                  <a:pt x="854" y="1430"/>
                </a:lnTo>
                <a:lnTo>
                  <a:pt x="854" y="1426"/>
                </a:lnTo>
                <a:lnTo>
                  <a:pt x="856" y="1424"/>
                </a:lnTo>
                <a:lnTo>
                  <a:pt x="856" y="1422"/>
                </a:lnTo>
                <a:lnTo>
                  <a:pt x="856" y="1420"/>
                </a:lnTo>
                <a:lnTo>
                  <a:pt x="858" y="1418"/>
                </a:lnTo>
                <a:lnTo>
                  <a:pt x="860" y="1416"/>
                </a:lnTo>
                <a:lnTo>
                  <a:pt x="862" y="1414"/>
                </a:lnTo>
                <a:lnTo>
                  <a:pt x="862" y="1412"/>
                </a:lnTo>
                <a:lnTo>
                  <a:pt x="864" y="1410"/>
                </a:lnTo>
                <a:lnTo>
                  <a:pt x="866" y="1410"/>
                </a:lnTo>
                <a:lnTo>
                  <a:pt x="870" y="1406"/>
                </a:lnTo>
                <a:lnTo>
                  <a:pt x="874" y="1402"/>
                </a:lnTo>
                <a:lnTo>
                  <a:pt x="876" y="1402"/>
                </a:lnTo>
                <a:lnTo>
                  <a:pt x="880" y="1400"/>
                </a:lnTo>
                <a:lnTo>
                  <a:pt x="882" y="1398"/>
                </a:lnTo>
                <a:lnTo>
                  <a:pt x="884" y="1398"/>
                </a:lnTo>
                <a:lnTo>
                  <a:pt x="886" y="1396"/>
                </a:lnTo>
                <a:lnTo>
                  <a:pt x="890" y="1394"/>
                </a:lnTo>
                <a:lnTo>
                  <a:pt x="892" y="1394"/>
                </a:lnTo>
                <a:lnTo>
                  <a:pt x="894" y="1392"/>
                </a:lnTo>
                <a:lnTo>
                  <a:pt x="906" y="1388"/>
                </a:lnTo>
                <a:lnTo>
                  <a:pt x="908" y="1388"/>
                </a:lnTo>
                <a:lnTo>
                  <a:pt x="912" y="1386"/>
                </a:lnTo>
                <a:lnTo>
                  <a:pt x="1200" y="1386"/>
                </a:lnTo>
                <a:lnTo>
                  <a:pt x="1200" y="1384"/>
                </a:lnTo>
                <a:lnTo>
                  <a:pt x="1600" y="694"/>
                </a:lnTo>
                <a:lnTo>
                  <a:pt x="120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381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algn="ctr"/>
            <a:endParaRPr lang="en-GB" sz="1350" dirty="0"/>
          </a:p>
          <a:p>
            <a:pPr algn="ctr"/>
            <a:r>
              <a:rPr lang="en-GB" sz="1050" dirty="0">
                <a:solidFill>
                  <a:schemeClr val="bg1"/>
                </a:solidFill>
              </a:rPr>
              <a:t> Research</a:t>
            </a:r>
          </a:p>
          <a:p>
            <a:pPr algn="ctr"/>
            <a:r>
              <a:rPr lang="en-GB" sz="1050" dirty="0">
                <a:solidFill>
                  <a:schemeClr val="bg1"/>
                </a:solidFill>
              </a:rPr>
              <a:t> and evaluation of learning and teaching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503" y="161925"/>
            <a:ext cx="5606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 err="1"/>
              <a:t>EdeX</a:t>
            </a:r>
            <a:r>
              <a:rPr lang="en-SG" sz="2400" b="1" dirty="0"/>
              <a:t> Teaching and Learning Project Grants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 bwMode="auto">
          <a:xfrm>
            <a:off x="5814138" y="1977684"/>
            <a:ext cx="3132348" cy="1944216"/>
          </a:xfrm>
          <a:prstGeom prst="rect">
            <a:avLst/>
          </a:prstGeom>
          <a:solidFill>
            <a:schemeClr val="accent2">
              <a:lumMod val="60000"/>
              <a:lumOff val="40000"/>
              <a:alpha val="1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428625" indent="-428625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Arial" charset="0"/>
                <a:ea typeface="ＭＳ Ｐゴシック" pitchFamily="64" charset="-128"/>
              </a:rPr>
              <a:t>$600,000 total fund per year</a:t>
            </a:r>
          </a:p>
          <a:p>
            <a:pPr marL="428625" indent="-428625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Arial" charset="0"/>
                <a:ea typeface="ＭＳ Ｐゴシック" pitchFamily="64" charset="-128"/>
              </a:rPr>
              <a:t>Around 30 applications per year</a:t>
            </a:r>
          </a:p>
          <a:p>
            <a:pPr marL="428625" indent="-428625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SG" dirty="0">
                <a:latin typeface="Arial" charset="0"/>
                <a:ea typeface="ＭＳ Ｐゴシック" pitchFamily="64" charset="-128"/>
              </a:rPr>
              <a:t>Approx. 12-15 </a:t>
            </a:r>
            <a:r>
              <a:rPr lang="en-SG" dirty="0" err="1">
                <a:latin typeface="Arial" charset="0"/>
                <a:ea typeface="ＭＳ Ｐゴシック" pitchFamily="64" charset="-128"/>
              </a:rPr>
              <a:t>prohjects</a:t>
            </a:r>
            <a:r>
              <a:rPr lang="en-SG" dirty="0">
                <a:latin typeface="Arial" charset="0"/>
                <a:ea typeface="ＭＳ Ｐゴシック" pitchFamily="64" charset="-128"/>
              </a:rPr>
              <a:t> funded per year</a:t>
            </a:r>
            <a:endParaRPr lang="en-US" dirty="0">
              <a:latin typeface="Arial" charset="0"/>
              <a:ea typeface="ＭＳ Ｐゴシック" pitchFamily="6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429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892" y="565869"/>
            <a:ext cx="4260819" cy="39927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7514" y="492952"/>
            <a:ext cx="3974378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700" dirty="0">
                <a:solidFill>
                  <a:srgbClr val="0070C0"/>
                </a:solidFill>
              </a:rPr>
              <a:t>Ministry of Education Tertiary Research Funds</a:t>
            </a:r>
          </a:p>
          <a:p>
            <a:r>
              <a:rPr lang="en-SG" sz="2700" dirty="0">
                <a:solidFill>
                  <a:srgbClr val="0070C0"/>
                </a:solidFill>
              </a:rPr>
              <a:t>providing two levels of grants for teaching and learning projects</a:t>
            </a:r>
            <a:r>
              <a:rPr lang="en-US" sz="2700" dirty="0">
                <a:solidFill>
                  <a:srgbClr val="0070C0"/>
                </a:solidFill>
              </a:rPr>
              <a:t>.</a:t>
            </a:r>
          </a:p>
          <a:p>
            <a:r>
              <a:rPr lang="en-SG" sz="2700" dirty="0">
                <a:solidFill>
                  <a:srgbClr val="0070C0"/>
                </a:solidFill>
              </a:rPr>
              <a:t>In 2015, NTU received</a:t>
            </a:r>
          </a:p>
          <a:p>
            <a:r>
              <a:rPr lang="en-SG" sz="2700" dirty="0">
                <a:solidFill>
                  <a:srgbClr val="0070C0"/>
                </a:solidFill>
              </a:rPr>
              <a:t>5 of 11 grants awarded</a:t>
            </a:r>
            <a:endParaRPr lang="en-US" sz="2700" dirty="0">
              <a:solidFill>
                <a:srgbClr val="0070C0"/>
              </a:solidFill>
            </a:endParaRPr>
          </a:p>
          <a:p>
            <a:endParaRPr lang="en-SG" sz="13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96" y="2085696"/>
            <a:ext cx="361473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1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562" y="732708"/>
            <a:ext cx="7772400" cy="3086100"/>
          </a:xfrm>
          <a:solidFill>
            <a:schemeClr val="bg2"/>
          </a:solidFill>
        </p:spPr>
        <p:txBody>
          <a:bodyPr/>
          <a:lstStyle/>
          <a:p>
            <a:r>
              <a:rPr lang="en-US" sz="2700" dirty="0"/>
              <a:t>Flipped classroom (dependent on spaces and technology)</a:t>
            </a:r>
          </a:p>
          <a:p>
            <a:r>
              <a:rPr lang="en-US" sz="2700" dirty="0"/>
              <a:t>Blended learning</a:t>
            </a:r>
          </a:p>
          <a:p>
            <a:r>
              <a:rPr lang="en-US" sz="2700" dirty="0"/>
              <a:t>Team-Based learning</a:t>
            </a:r>
          </a:p>
          <a:p>
            <a:pPr marL="0" indent="0">
              <a:buNone/>
            </a:pPr>
            <a:r>
              <a:rPr lang="en-US" sz="2700" dirty="0">
                <a:hlinkClick r:id="rId2"/>
              </a:rPr>
              <a:t>https://www.youtube.com/watch?v=nrCl1YBTK_U</a:t>
            </a:r>
            <a:r>
              <a:rPr lang="en-US" sz="2700" dirty="0"/>
              <a:t> </a:t>
            </a:r>
          </a:p>
          <a:p>
            <a:endParaRPr lang="en-US" dirty="0"/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5974742" y="3288507"/>
            <a:ext cx="1485900" cy="1283494"/>
          </a:xfrm>
          <a:custGeom>
            <a:avLst/>
            <a:gdLst>
              <a:gd name="T0" fmla="*/ 1124331 w 1600"/>
              <a:gd name="T1" fmla="*/ 4953 h 1382"/>
              <a:gd name="T2" fmla="*/ 1104519 w 1600"/>
              <a:gd name="T3" fmla="*/ 12383 h 1382"/>
              <a:gd name="T4" fmla="*/ 1094613 w 1600"/>
              <a:gd name="T5" fmla="*/ 17336 h 1382"/>
              <a:gd name="T6" fmla="*/ 1084707 w 1600"/>
              <a:gd name="T7" fmla="*/ 22289 h 1382"/>
              <a:gd name="T8" fmla="*/ 1077278 w 1600"/>
              <a:gd name="T9" fmla="*/ 27243 h 1382"/>
              <a:gd name="T10" fmla="*/ 1067372 w 1600"/>
              <a:gd name="T11" fmla="*/ 34672 h 1382"/>
              <a:gd name="T12" fmla="*/ 1062419 w 1600"/>
              <a:gd name="T13" fmla="*/ 42102 h 1382"/>
              <a:gd name="T14" fmla="*/ 1059942 w 1600"/>
              <a:gd name="T15" fmla="*/ 49532 h 1382"/>
              <a:gd name="T16" fmla="*/ 1057466 w 1600"/>
              <a:gd name="T17" fmla="*/ 56962 h 1382"/>
              <a:gd name="T18" fmla="*/ 1059942 w 1600"/>
              <a:gd name="T19" fmla="*/ 71821 h 1382"/>
              <a:gd name="T20" fmla="*/ 1059942 w 1600"/>
              <a:gd name="T21" fmla="*/ 79251 h 1382"/>
              <a:gd name="T22" fmla="*/ 1072325 w 1600"/>
              <a:gd name="T23" fmla="*/ 101540 h 1382"/>
              <a:gd name="T24" fmla="*/ 1121855 w 1600"/>
              <a:gd name="T25" fmla="*/ 136213 h 1382"/>
              <a:gd name="T26" fmla="*/ 1131761 w 1600"/>
              <a:gd name="T27" fmla="*/ 141166 h 1382"/>
              <a:gd name="T28" fmla="*/ 1144143 w 1600"/>
              <a:gd name="T29" fmla="*/ 153549 h 1382"/>
              <a:gd name="T30" fmla="*/ 1149096 w 1600"/>
              <a:gd name="T31" fmla="*/ 160978 h 1382"/>
              <a:gd name="T32" fmla="*/ 1156526 w 1600"/>
              <a:gd name="T33" fmla="*/ 180791 h 1382"/>
              <a:gd name="T34" fmla="*/ 1156526 w 1600"/>
              <a:gd name="T35" fmla="*/ 193174 h 1382"/>
              <a:gd name="T36" fmla="*/ 1126808 w 1600"/>
              <a:gd name="T37" fmla="*/ 252612 h 1382"/>
              <a:gd name="T38" fmla="*/ 978218 w 1600"/>
              <a:gd name="T39" fmla="*/ 297191 h 1382"/>
              <a:gd name="T40" fmla="*/ 842010 w 1600"/>
              <a:gd name="T41" fmla="*/ 260042 h 1382"/>
              <a:gd name="T42" fmla="*/ 799910 w 1600"/>
              <a:gd name="T43" fmla="*/ 193174 h 1382"/>
              <a:gd name="T44" fmla="*/ 802386 w 1600"/>
              <a:gd name="T45" fmla="*/ 183268 h 1382"/>
              <a:gd name="T46" fmla="*/ 804863 w 1600"/>
              <a:gd name="T47" fmla="*/ 170885 h 1382"/>
              <a:gd name="T48" fmla="*/ 812292 w 1600"/>
              <a:gd name="T49" fmla="*/ 153549 h 1382"/>
              <a:gd name="T50" fmla="*/ 819722 w 1600"/>
              <a:gd name="T51" fmla="*/ 146119 h 1382"/>
              <a:gd name="T52" fmla="*/ 832104 w 1600"/>
              <a:gd name="T53" fmla="*/ 136213 h 1382"/>
              <a:gd name="T54" fmla="*/ 869252 w 1600"/>
              <a:gd name="T55" fmla="*/ 113923 h 1382"/>
              <a:gd name="T56" fmla="*/ 896493 w 1600"/>
              <a:gd name="T57" fmla="*/ 79251 h 1382"/>
              <a:gd name="T58" fmla="*/ 898970 w 1600"/>
              <a:gd name="T59" fmla="*/ 71821 h 1382"/>
              <a:gd name="T60" fmla="*/ 898970 w 1600"/>
              <a:gd name="T61" fmla="*/ 56962 h 1382"/>
              <a:gd name="T62" fmla="*/ 898970 w 1600"/>
              <a:gd name="T63" fmla="*/ 49532 h 1382"/>
              <a:gd name="T64" fmla="*/ 894017 w 1600"/>
              <a:gd name="T65" fmla="*/ 42102 h 1382"/>
              <a:gd name="T66" fmla="*/ 889064 w 1600"/>
              <a:gd name="T67" fmla="*/ 34672 h 1382"/>
              <a:gd name="T68" fmla="*/ 879158 w 1600"/>
              <a:gd name="T69" fmla="*/ 27243 h 1382"/>
              <a:gd name="T70" fmla="*/ 871728 w 1600"/>
              <a:gd name="T71" fmla="*/ 22289 h 1382"/>
              <a:gd name="T72" fmla="*/ 861822 w 1600"/>
              <a:gd name="T73" fmla="*/ 17336 h 1382"/>
              <a:gd name="T74" fmla="*/ 851916 w 1600"/>
              <a:gd name="T75" fmla="*/ 12383 h 1382"/>
              <a:gd name="T76" fmla="*/ 834581 w 1600"/>
              <a:gd name="T77" fmla="*/ 4953 h 1382"/>
              <a:gd name="T78" fmla="*/ 497777 w 1600"/>
              <a:gd name="T79" fmla="*/ 2477 h 1382"/>
              <a:gd name="T80" fmla="*/ 324422 w 1600"/>
              <a:gd name="T81" fmla="*/ 371489 h 1382"/>
              <a:gd name="T82" fmla="*/ 373952 w 1600"/>
              <a:gd name="T83" fmla="*/ 398731 h 1382"/>
              <a:gd name="T84" fmla="*/ 470535 w 1600"/>
              <a:gd name="T85" fmla="*/ 361582 h 1382"/>
              <a:gd name="T86" fmla="*/ 525018 w 1600"/>
              <a:gd name="T87" fmla="*/ 388825 h 1382"/>
              <a:gd name="T88" fmla="*/ 537401 w 1600"/>
              <a:gd name="T89" fmla="*/ 500272 h 1382"/>
              <a:gd name="T90" fmla="*/ 475488 w 1600"/>
              <a:gd name="T91" fmla="*/ 619148 h 1382"/>
              <a:gd name="T92" fmla="*/ 366522 w 1600"/>
              <a:gd name="T93" fmla="*/ 688493 h 1382"/>
              <a:gd name="T94" fmla="*/ 307086 w 1600"/>
              <a:gd name="T95" fmla="*/ 661250 h 1382"/>
              <a:gd name="T96" fmla="*/ 289751 w 1600"/>
              <a:gd name="T97" fmla="*/ 562186 h 1382"/>
              <a:gd name="T98" fmla="*/ 250127 w 1600"/>
              <a:gd name="T99" fmla="*/ 522561 h 1382"/>
              <a:gd name="T100" fmla="*/ 4953 w 1600"/>
              <a:gd name="T101" fmla="*/ 854424 h 1382"/>
              <a:gd name="T102" fmla="*/ 180785 w 1600"/>
              <a:gd name="T103" fmla="*/ 1151615 h 1382"/>
              <a:gd name="T104" fmla="*/ 245174 w 1600"/>
              <a:gd name="T105" fmla="*/ 1181334 h 1382"/>
              <a:gd name="T106" fmla="*/ 282321 w 1600"/>
              <a:gd name="T107" fmla="*/ 1141709 h 1382"/>
              <a:gd name="T108" fmla="*/ 299657 w 1600"/>
              <a:gd name="T109" fmla="*/ 1042645 h 1382"/>
              <a:gd name="T110" fmla="*/ 354140 w 1600"/>
              <a:gd name="T111" fmla="*/ 1015403 h 1382"/>
              <a:gd name="T112" fmla="*/ 460629 w 1600"/>
              <a:gd name="T113" fmla="*/ 1072364 h 1382"/>
              <a:gd name="T114" fmla="*/ 525018 w 1600"/>
              <a:gd name="T115" fmla="*/ 1173905 h 1382"/>
              <a:gd name="T116" fmla="*/ 529971 w 1600"/>
              <a:gd name="T117" fmla="*/ 1305164 h 1382"/>
              <a:gd name="T118" fmla="*/ 465582 w 1600"/>
              <a:gd name="T119" fmla="*/ 1342313 h 1382"/>
              <a:gd name="T120" fmla="*/ 381381 w 1600"/>
              <a:gd name="T121" fmla="*/ 1307641 h 1382"/>
              <a:gd name="T122" fmla="*/ 326898 w 1600"/>
              <a:gd name="T123" fmla="*/ 1322500 h 1382"/>
              <a:gd name="T124" fmla="*/ 497777 w 1600"/>
              <a:gd name="T125" fmla="*/ 1711325 h 138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600" h="1382">
                <a:moveTo>
                  <a:pt x="1200" y="2"/>
                </a:moveTo>
                <a:lnTo>
                  <a:pt x="912" y="2"/>
                </a:lnTo>
                <a:lnTo>
                  <a:pt x="908" y="4"/>
                </a:lnTo>
                <a:lnTo>
                  <a:pt x="906" y="4"/>
                </a:lnTo>
                <a:lnTo>
                  <a:pt x="894" y="8"/>
                </a:lnTo>
                <a:lnTo>
                  <a:pt x="892" y="10"/>
                </a:lnTo>
                <a:lnTo>
                  <a:pt x="890" y="10"/>
                </a:lnTo>
                <a:lnTo>
                  <a:pt x="886" y="12"/>
                </a:lnTo>
                <a:lnTo>
                  <a:pt x="884" y="14"/>
                </a:lnTo>
                <a:lnTo>
                  <a:pt x="882" y="14"/>
                </a:lnTo>
                <a:lnTo>
                  <a:pt x="880" y="16"/>
                </a:lnTo>
                <a:lnTo>
                  <a:pt x="876" y="18"/>
                </a:lnTo>
                <a:lnTo>
                  <a:pt x="874" y="18"/>
                </a:lnTo>
                <a:lnTo>
                  <a:pt x="870" y="22"/>
                </a:lnTo>
                <a:lnTo>
                  <a:pt x="866" y="26"/>
                </a:lnTo>
                <a:lnTo>
                  <a:pt x="864" y="26"/>
                </a:lnTo>
                <a:lnTo>
                  <a:pt x="862" y="28"/>
                </a:lnTo>
                <a:lnTo>
                  <a:pt x="862" y="30"/>
                </a:lnTo>
                <a:lnTo>
                  <a:pt x="860" y="32"/>
                </a:lnTo>
                <a:lnTo>
                  <a:pt x="858" y="34"/>
                </a:lnTo>
                <a:lnTo>
                  <a:pt x="856" y="36"/>
                </a:lnTo>
                <a:lnTo>
                  <a:pt x="856" y="38"/>
                </a:lnTo>
                <a:lnTo>
                  <a:pt x="856" y="40"/>
                </a:lnTo>
                <a:lnTo>
                  <a:pt x="854" y="42"/>
                </a:lnTo>
                <a:lnTo>
                  <a:pt x="854" y="46"/>
                </a:lnTo>
                <a:lnTo>
                  <a:pt x="854" y="52"/>
                </a:lnTo>
                <a:lnTo>
                  <a:pt x="854" y="54"/>
                </a:lnTo>
                <a:lnTo>
                  <a:pt x="856" y="58"/>
                </a:lnTo>
                <a:lnTo>
                  <a:pt x="856" y="60"/>
                </a:lnTo>
                <a:lnTo>
                  <a:pt x="856" y="64"/>
                </a:lnTo>
                <a:lnTo>
                  <a:pt x="858" y="70"/>
                </a:lnTo>
                <a:lnTo>
                  <a:pt x="862" y="76"/>
                </a:lnTo>
                <a:lnTo>
                  <a:pt x="866" y="82"/>
                </a:lnTo>
                <a:lnTo>
                  <a:pt x="878" y="92"/>
                </a:lnTo>
                <a:lnTo>
                  <a:pt x="890" y="100"/>
                </a:lnTo>
                <a:lnTo>
                  <a:pt x="904" y="108"/>
                </a:lnTo>
                <a:lnTo>
                  <a:pt x="906" y="110"/>
                </a:lnTo>
                <a:lnTo>
                  <a:pt x="908" y="110"/>
                </a:lnTo>
                <a:lnTo>
                  <a:pt x="912" y="114"/>
                </a:lnTo>
                <a:lnTo>
                  <a:pt x="914" y="114"/>
                </a:lnTo>
                <a:lnTo>
                  <a:pt x="918" y="118"/>
                </a:lnTo>
                <a:lnTo>
                  <a:pt x="920" y="120"/>
                </a:lnTo>
                <a:lnTo>
                  <a:pt x="924" y="124"/>
                </a:lnTo>
                <a:lnTo>
                  <a:pt x="928" y="130"/>
                </a:lnTo>
                <a:lnTo>
                  <a:pt x="930" y="138"/>
                </a:lnTo>
                <a:lnTo>
                  <a:pt x="932" y="138"/>
                </a:lnTo>
                <a:lnTo>
                  <a:pt x="934" y="146"/>
                </a:lnTo>
                <a:lnTo>
                  <a:pt x="934" y="148"/>
                </a:lnTo>
                <a:lnTo>
                  <a:pt x="934" y="156"/>
                </a:lnTo>
                <a:lnTo>
                  <a:pt x="934" y="168"/>
                </a:lnTo>
                <a:lnTo>
                  <a:pt x="930" y="178"/>
                </a:lnTo>
                <a:lnTo>
                  <a:pt x="926" y="188"/>
                </a:lnTo>
                <a:lnTo>
                  <a:pt x="918" y="196"/>
                </a:lnTo>
                <a:lnTo>
                  <a:pt x="910" y="204"/>
                </a:lnTo>
                <a:lnTo>
                  <a:pt x="902" y="210"/>
                </a:lnTo>
                <a:lnTo>
                  <a:pt x="880" y="222"/>
                </a:lnTo>
                <a:lnTo>
                  <a:pt x="856" y="230"/>
                </a:lnTo>
                <a:lnTo>
                  <a:pt x="832" y="236"/>
                </a:lnTo>
                <a:lnTo>
                  <a:pt x="810" y="240"/>
                </a:lnTo>
                <a:lnTo>
                  <a:pt x="790" y="240"/>
                </a:lnTo>
                <a:lnTo>
                  <a:pt x="770" y="240"/>
                </a:lnTo>
                <a:lnTo>
                  <a:pt x="748" y="236"/>
                </a:lnTo>
                <a:lnTo>
                  <a:pt x="724" y="230"/>
                </a:lnTo>
                <a:lnTo>
                  <a:pt x="700" y="222"/>
                </a:lnTo>
                <a:lnTo>
                  <a:pt x="680" y="210"/>
                </a:lnTo>
                <a:lnTo>
                  <a:pt x="670" y="204"/>
                </a:lnTo>
                <a:lnTo>
                  <a:pt x="662" y="196"/>
                </a:lnTo>
                <a:lnTo>
                  <a:pt x="656" y="188"/>
                </a:lnTo>
                <a:lnTo>
                  <a:pt x="650" y="178"/>
                </a:lnTo>
                <a:lnTo>
                  <a:pt x="648" y="168"/>
                </a:lnTo>
                <a:lnTo>
                  <a:pt x="646" y="156"/>
                </a:lnTo>
                <a:lnTo>
                  <a:pt x="648" y="148"/>
                </a:lnTo>
                <a:lnTo>
                  <a:pt x="648" y="146"/>
                </a:lnTo>
                <a:lnTo>
                  <a:pt x="650" y="138"/>
                </a:lnTo>
                <a:lnTo>
                  <a:pt x="652" y="130"/>
                </a:lnTo>
                <a:lnTo>
                  <a:pt x="656" y="124"/>
                </a:lnTo>
                <a:lnTo>
                  <a:pt x="660" y="120"/>
                </a:lnTo>
                <a:lnTo>
                  <a:pt x="662" y="118"/>
                </a:lnTo>
                <a:lnTo>
                  <a:pt x="666" y="114"/>
                </a:lnTo>
                <a:lnTo>
                  <a:pt x="668" y="114"/>
                </a:lnTo>
                <a:lnTo>
                  <a:pt x="672" y="110"/>
                </a:lnTo>
                <a:lnTo>
                  <a:pt x="674" y="110"/>
                </a:lnTo>
                <a:lnTo>
                  <a:pt x="676" y="108"/>
                </a:lnTo>
                <a:lnTo>
                  <a:pt x="690" y="100"/>
                </a:lnTo>
                <a:lnTo>
                  <a:pt x="702" y="92"/>
                </a:lnTo>
                <a:lnTo>
                  <a:pt x="714" y="82"/>
                </a:lnTo>
                <a:lnTo>
                  <a:pt x="718" y="76"/>
                </a:lnTo>
                <a:lnTo>
                  <a:pt x="722" y="70"/>
                </a:lnTo>
                <a:lnTo>
                  <a:pt x="724" y="64"/>
                </a:lnTo>
                <a:lnTo>
                  <a:pt x="724" y="60"/>
                </a:lnTo>
                <a:lnTo>
                  <a:pt x="726" y="58"/>
                </a:lnTo>
                <a:lnTo>
                  <a:pt x="726" y="54"/>
                </a:lnTo>
                <a:lnTo>
                  <a:pt x="726" y="52"/>
                </a:lnTo>
                <a:lnTo>
                  <a:pt x="726" y="46"/>
                </a:lnTo>
                <a:lnTo>
                  <a:pt x="726" y="42"/>
                </a:lnTo>
                <a:lnTo>
                  <a:pt x="726" y="40"/>
                </a:lnTo>
                <a:lnTo>
                  <a:pt x="724" y="38"/>
                </a:lnTo>
                <a:lnTo>
                  <a:pt x="724" y="36"/>
                </a:lnTo>
                <a:lnTo>
                  <a:pt x="722" y="34"/>
                </a:lnTo>
                <a:lnTo>
                  <a:pt x="722" y="32"/>
                </a:lnTo>
                <a:lnTo>
                  <a:pt x="720" y="30"/>
                </a:lnTo>
                <a:lnTo>
                  <a:pt x="718" y="28"/>
                </a:lnTo>
                <a:lnTo>
                  <a:pt x="716" y="26"/>
                </a:lnTo>
                <a:lnTo>
                  <a:pt x="714" y="26"/>
                </a:lnTo>
                <a:lnTo>
                  <a:pt x="710" y="22"/>
                </a:lnTo>
                <a:lnTo>
                  <a:pt x="706" y="18"/>
                </a:lnTo>
                <a:lnTo>
                  <a:pt x="704" y="18"/>
                </a:lnTo>
                <a:lnTo>
                  <a:pt x="702" y="16"/>
                </a:lnTo>
                <a:lnTo>
                  <a:pt x="700" y="14"/>
                </a:lnTo>
                <a:lnTo>
                  <a:pt x="696" y="14"/>
                </a:lnTo>
                <a:lnTo>
                  <a:pt x="694" y="12"/>
                </a:lnTo>
                <a:lnTo>
                  <a:pt x="692" y="10"/>
                </a:lnTo>
                <a:lnTo>
                  <a:pt x="688" y="10"/>
                </a:lnTo>
                <a:lnTo>
                  <a:pt x="686" y="8"/>
                </a:lnTo>
                <a:lnTo>
                  <a:pt x="674" y="4"/>
                </a:lnTo>
                <a:lnTo>
                  <a:pt x="668" y="2"/>
                </a:lnTo>
                <a:lnTo>
                  <a:pt x="402" y="2"/>
                </a:lnTo>
                <a:lnTo>
                  <a:pt x="264" y="238"/>
                </a:lnTo>
                <a:lnTo>
                  <a:pt x="260" y="260"/>
                </a:lnTo>
                <a:lnTo>
                  <a:pt x="260" y="282"/>
                </a:lnTo>
                <a:lnTo>
                  <a:pt x="260" y="292"/>
                </a:lnTo>
                <a:lnTo>
                  <a:pt x="262" y="300"/>
                </a:lnTo>
                <a:lnTo>
                  <a:pt x="268" y="308"/>
                </a:lnTo>
                <a:lnTo>
                  <a:pt x="274" y="314"/>
                </a:lnTo>
                <a:lnTo>
                  <a:pt x="284" y="318"/>
                </a:lnTo>
                <a:lnTo>
                  <a:pt x="294" y="322"/>
                </a:lnTo>
                <a:lnTo>
                  <a:pt x="302" y="322"/>
                </a:lnTo>
                <a:lnTo>
                  <a:pt x="312" y="322"/>
                </a:lnTo>
                <a:lnTo>
                  <a:pt x="326" y="316"/>
                </a:lnTo>
                <a:lnTo>
                  <a:pt x="342" y="308"/>
                </a:lnTo>
                <a:lnTo>
                  <a:pt x="356" y="298"/>
                </a:lnTo>
                <a:lnTo>
                  <a:pt x="372" y="292"/>
                </a:lnTo>
                <a:lnTo>
                  <a:pt x="380" y="292"/>
                </a:lnTo>
                <a:lnTo>
                  <a:pt x="388" y="292"/>
                </a:lnTo>
                <a:lnTo>
                  <a:pt x="398" y="294"/>
                </a:lnTo>
                <a:lnTo>
                  <a:pt x="408" y="300"/>
                </a:lnTo>
                <a:lnTo>
                  <a:pt x="418" y="306"/>
                </a:lnTo>
                <a:lnTo>
                  <a:pt x="424" y="314"/>
                </a:lnTo>
                <a:lnTo>
                  <a:pt x="430" y="322"/>
                </a:lnTo>
                <a:lnTo>
                  <a:pt x="434" y="332"/>
                </a:lnTo>
                <a:lnTo>
                  <a:pt x="438" y="344"/>
                </a:lnTo>
                <a:lnTo>
                  <a:pt x="438" y="354"/>
                </a:lnTo>
                <a:lnTo>
                  <a:pt x="438" y="380"/>
                </a:lnTo>
                <a:lnTo>
                  <a:pt x="434" y="404"/>
                </a:lnTo>
                <a:lnTo>
                  <a:pt x="426" y="428"/>
                </a:lnTo>
                <a:lnTo>
                  <a:pt x="418" y="448"/>
                </a:lnTo>
                <a:lnTo>
                  <a:pt x="410" y="466"/>
                </a:lnTo>
                <a:lnTo>
                  <a:pt x="398" y="482"/>
                </a:lnTo>
                <a:lnTo>
                  <a:pt x="384" y="500"/>
                </a:lnTo>
                <a:lnTo>
                  <a:pt x="368" y="518"/>
                </a:lnTo>
                <a:lnTo>
                  <a:pt x="348" y="534"/>
                </a:lnTo>
                <a:lnTo>
                  <a:pt x="328" y="548"/>
                </a:lnTo>
                <a:lnTo>
                  <a:pt x="318" y="552"/>
                </a:lnTo>
                <a:lnTo>
                  <a:pt x="306" y="554"/>
                </a:lnTo>
                <a:lnTo>
                  <a:pt x="296" y="556"/>
                </a:lnTo>
                <a:lnTo>
                  <a:pt x="284" y="556"/>
                </a:lnTo>
                <a:lnTo>
                  <a:pt x="274" y="554"/>
                </a:lnTo>
                <a:lnTo>
                  <a:pt x="264" y="548"/>
                </a:lnTo>
                <a:lnTo>
                  <a:pt x="256" y="542"/>
                </a:lnTo>
                <a:lnTo>
                  <a:pt x="248" y="534"/>
                </a:lnTo>
                <a:lnTo>
                  <a:pt x="244" y="528"/>
                </a:lnTo>
                <a:lnTo>
                  <a:pt x="240" y="520"/>
                </a:lnTo>
                <a:lnTo>
                  <a:pt x="238" y="504"/>
                </a:lnTo>
                <a:lnTo>
                  <a:pt x="238" y="486"/>
                </a:lnTo>
                <a:lnTo>
                  <a:pt x="238" y="470"/>
                </a:lnTo>
                <a:lnTo>
                  <a:pt x="234" y="454"/>
                </a:lnTo>
                <a:lnTo>
                  <a:pt x="232" y="446"/>
                </a:lnTo>
                <a:lnTo>
                  <a:pt x="226" y="438"/>
                </a:lnTo>
                <a:lnTo>
                  <a:pt x="218" y="430"/>
                </a:lnTo>
                <a:lnTo>
                  <a:pt x="210" y="424"/>
                </a:lnTo>
                <a:lnTo>
                  <a:pt x="202" y="422"/>
                </a:lnTo>
                <a:lnTo>
                  <a:pt x="194" y="422"/>
                </a:lnTo>
                <a:lnTo>
                  <a:pt x="184" y="424"/>
                </a:lnTo>
                <a:lnTo>
                  <a:pt x="174" y="428"/>
                </a:lnTo>
                <a:lnTo>
                  <a:pt x="156" y="440"/>
                </a:lnTo>
                <a:lnTo>
                  <a:pt x="140" y="454"/>
                </a:lnTo>
                <a:lnTo>
                  <a:pt x="4" y="690"/>
                </a:lnTo>
                <a:lnTo>
                  <a:pt x="0" y="690"/>
                </a:lnTo>
                <a:lnTo>
                  <a:pt x="2" y="694"/>
                </a:lnTo>
                <a:lnTo>
                  <a:pt x="4" y="694"/>
                </a:lnTo>
                <a:lnTo>
                  <a:pt x="132" y="918"/>
                </a:lnTo>
                <a:lnTo>
                  <a:pt x="146" y="930"/>
                </a:lnTo>
                <a:lnTo>
                  <a:pt x="160" y="942"/>
                </a:lnTo>
                <a:lnTo>
                  <a:pt x="176" y="950"/>
                </a:lnTo>
                <a:lnTo>
                  <a:pt x="184" y="954"/>
                </a:lnTo>
                <a:lnTo>
                  <a:pt x="192" y="954"/>
                </a:lnTo>
                <a:lnTo>
                  <a:pt x="198" y="954"/>
                </a:lnTo>
                <a:lnTo>
                  <a:pt x="202" y="952"/>
                </a:lnTo>
                <a:lnTo>
                  <a:pt x="212" y="944"/>
                </a:lnTo>
                <a:lnTo>
                  <a:pt x="220" y="938"/>
                </a:lnTo>
                <a:lnTo>
                  <a:pt x="224" y="930"/>
                </a:lnTo>
                <a:lnTo>
                  <a:pt x="228" y="922"/>
                </a:lnTo>
                <a:lnTo>
                  <a:pt x="230" y="906"/>
                </a:lnTo>
                <a:lnTo>
                  <a:pt x="230" y="890"/>
                </a:lnTo>
                <a:lnTo>
                  <a:pt x="230" y="872"/>
                </a:lnTo>
                <a:lnTo>
                  <a:pt x="234" y="856"/>
                </a:lnTo>
                <a:lnTo>
                  <a:pt x="236" y="848"/>
                </a:lnTo>
                <a:lnTo>
                  <a:pt x="242" y="842"/>
                </a:lnTo>
                <a:lnTo>
                  <a:pt x="248" y="834"/>
                </a:lnTo>
                <a:lnTo>
                  <a:pt x="258" y="828"/>
                </a:lnTo>
                <a:lnTo>
                  <a:pt x="272" y="822"/>
                </a:lnTo>
                <a:lnTo>
                  <a:pt x="286" y="820"/>
                </a:lnTo>
                <a:lnTo>
                  <a:pt x="296" y="820"/>
                </a:lnTo>
                <a:lnTo>
                  <a:pt x="304" y="822"/>
                </a:lnTo>
                <a:lnTo>
                  <a:pt x="322" y="828"/>
                </a:lnTo>
                <a:lnTo>
                  <a:pt x="340" y="838"/>
                </a:lnTo>
                <a:lnTo>
                  <a:pt x="358" y="852"/>
                </a:lnTo>
                <a:lnTo>
                  <a:pt x="372" y="866"/>
                </a:lnTo>
                <a:lnTo>
                  <a:pt x="386" y="882"/>
                </a:lnTo>
                <a:lnTo>
                  <a:pt x="398" y="896"/>
                </a:lnTo>
                <a:lnTo>
                  <a:pt x="406" y="910"/>
                </a:lnTo>
                <a:lnTo>
                  <a:pt x="414" y="928"/>
                </a:lnTo>
                <a:lnTo>
                  <a:pt x="424" y="948"/>
                </a:lnTo>
                <a:lnTo>
                  <a:pt x="430" y="972"/>
                </a:lnTo>
                <a:lnTo>
                  <a:pt x="434" y="996"/>
                </a:lnTo>
                <a:lnTo>
                  <a:pt x="436" y="1022"/>
                </a:lnTo>
                <a:lnTo>
                  <a:pt x="434" y="1032"/>
                </a:lnTo>
                <a:lnTo>
                  <a:pt x="432" y="1044"/>
                </a:lnTo>
                <a:lnTo>
                  <a:pt x="428" y="1054"/>
                </a:lnTo>
                <a:lnTo>
                  <a:pt x="422" y="1062"/>
                </a:lnTo>
                <a:lnTo>
                  <a:pt x="414" y="1070"/>
                </a:lnTo>
                <a:lnTo>
                  <a:pt x="404" y="1076"/>
                </a:lnTo>
                <a:lnTo>
                  <a:pt x="390" y="1082"/>
                </a:lnTo>
                <a:lnTo>
                  <a:pt x="376" y="1084"/>
                </a:lnTo>
                <a:lnTo>
                  <a:pt x="366" y="1084"/>
                </a:lnTo>
                <a:lnTo>
                  <a:pt x="354" y="1080"/>
                </a:lnTo>
                <a:lnTo>
                  <a:pt x="336" y="1070"/>
                </a:lnTo>
                <a:lnTo>
                  <a:pt x="318" y="1060"/>
                </a:lnTo>
                <a:lnTo>
                  <a:pt x="308" y="1056"/>
                </a:lnTo>
                <a:lnTo>
                  <a:pt x="296" y="1054"/>
                </a:lnTo>
                <a:lnTo>
                  <a:pt x="284" y="1056"/>
                </a:lnTo>
                <a:lnTo>
                  <a:pt x="270" y="1062"/>
                </a:lnTo>
                <a:lnTo>
                  <a:pt x="264" y="1068"/>
                </a:lnTo>
                <a:lnTo>
                  <a:pt x="258" y="1076"/>
                </a:lnTo>
                <a:lnTo>
                  <a:pt x="256" y="1086"/>
                </a:lnTo>
                <a:lnTo>
                  <a:pt x="256" y="1096"/>
                </a:lnTo>
                <a:lnTo>
                  <a:pt x="258" y="1120"/>
                </a:lnTo>
                <a:lnTo>
                  <a:pt x="262" y="1142"/>
                </a:lnTo>
                <a:lnTo>
                  <a:pt x="402" y="1382"/>
                </a:lnTo>
                <a:lnTo>
                  <a:pt x="1200" y="1382"/>
                </a:lnTo>
                <a:lnTo>
                  <a:pt x="1600" y="690"/>
                </a:lnTo>
                <a:lnTo>
                  <a:pt x="1200" y="0"/>
                </a:lnTo>
                <a:lnTo>
                  <a:pt x="1200" y="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381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350"/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6126863" y="3814837"/>
            <a:ext cx="129073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5F5F5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sz="1050" dirty="0">
                <a:solidFill>
                  <a:schemeClr val="bg1"/>
                </a:solidFill>
              </a:rPr>
              <a:t>varied pedagogies</a:t>
            </a:r>
          </a:p>
        </p:txBody>
      </p:sp>
    </p:spTree>
    <p:extLst>
      <p:ext uri="{BB962C8B-B14F-4D97-AF65-F5344CB8AC3E}">
        <p14:creationId xmlns:p14="http://schemas.microsoft.com/office/powerpoint/2010/main" val="32441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7" y="681541"/>
            <a:ext cx="4276873" cy="36330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89956" y="681540"/>
            <a:ext cx="12861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6478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2" y="260636"/>
            <a:ext cx="8421463" cy="332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2573778" y="1089328"/>
            <a:ext cx="5832648" cy="3510390"/>
          </a:xfrm>
          <a:prstGeom prst="ellipse">
            <a:avLst/>
          </a:prstGeom>
          <a:solidFill>
            <a:srgbClr val="0070C0">
              <a:alpha val="6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sz="2100" b="1" dirty="0">
                <a:latin typeface="Arial" charset="0"/>
                <a:ea typeface="ＭＳ Ｐゴシック" pitchFamily="64" charset="-128"/>
              </a:rPr>
              <a:t>Blue Ribbon Commission on Undergraduate Education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sz="2100" b="1" dirty="0">
                <a:latin typeface="Arial" charset="0"/>
                <a:ea typeface="ＭＳ Ｐゴシック" pitchFamily="64" charset="-128"/>
              </a:rPr>
              <a:t>15 March, 2011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SG" sz="2100" b="1" dirty="0">
              <a:latin typeface="Arial" charset="0"/>
              <a:ea typeface="ＭＳ Ｐゴシック" pitchFamily="64" charset="-128"/>
            </a:endParaRPr>
          </a:p>
          <a:p>
            <a:pPr marL="342900" indent="-3429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SG" sz="2100" b="1" dirty="0">
                <a:latin typeface="Arial" charset="0"/>
                <a:ea typeface="ＭＳ Ｐゴシック" pitchFamily="64" charset="-128"/>
              </a:rPr>
              <a:t>IT-related environment</a:t>
            </a:r>
          </a:p>
          <a:p>
            <a:pPr marL="342900" indent="-3429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SG" sz="2100" b="1" dirty="0">
                <a:latin typeface="Arial" charset="0"/>
                <a:ea typeface="ＭＳ Ｐゴシック" pitchFamily="64" charset="-128"/>
              </a:rPr>
              <a:t>Classrooms of tomorrow</a:t>
            </a:r>
          </a:p>
          <a:p>
            <a:pPr marL="342900" indent="-3429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SG" sz="2100" b="1" dirty="0">
                <a:latin typeface="Arial" charset="0"/>
                <a:ea typeface="ＭＳ Ｐゴシック" pitchFamily="64" charset="-128"/>
              </a:rPr>
              <a:t>‘Retooling’ the teaching staff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baseline="-25000" dirty="0">
              <a:latin typeface="Arial" charset="0"/>
              <a:ea typeface="ＭＳ Ｐゴシック" pitchFamily="6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428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3242249" y="2411436"/>
            <a:ext cx="685800" cy="685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SG" baseline="-25000">
              <a:latin typeface="Arial" charset="0"/>
              <a:ea typeface="ＭＳ Ｐゴシック" pitchFamily="64" charset="-128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3005826" y="141480"/>
            <a:ext cx="3024336" cy="2862318"/>
          </a:xfrm>
          <a:prstGeom prst="ellipse">
            <a:avLst/>
          </a:prstGeom>
          <a:solidFill>
            <a:srgbClr val="00B0F0">
              <a:alpha val="4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sz="2700" baseline="-25000" dirty="0">
                <a:latin typeface="Arial" charset="0"/>
                <a:ea typeface="ＭＳ Ｐゴシック" pitchFamily="64" charset="-128"/>
              </a:rPr>
              <a:t>      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sz="2700" baseline="-25000" dirty="0">
                <a:latin typeface="Arial" charset="0"/>
                <a:ea typeface="ＭＳ Ｐゴシック" pitchFamily="64" charset="-128"/>
              </a:rPr>
              <a:t> </a:t>
            </a:r>
            <a:r>
              <a:rPr lang="en-SG" sz="2700" baseline="-25000" dirty="0">
                <a:latin typeface="Arial" charset="0"/>
                <a:ea typeface="ＭＳ Ｐゴシック" pitchFamily="64" charset="-128"/>
              </a:rPr>
              <a:t>      </a:t>
            </a:r>
            <a:endParaRPr lang="en-US" sz="2700" baseline="-25000" dirty="0">
              <a:latin typeface="Arial" charset="0"/>
              <a:ea typeface="ＭＳ Ｐゴシック" pitchFamily="64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295235" y="1666077"/>
            <a:ext cx="3024336" cy="2862318"/>
          </a:xfrm>
          <a:prstGeom prst="ellipse">
            <a:avLst/>
          </a:prstGeom>
          <a:solidFill>
            <a:srgbClr val="00B050">
              <a:alpha val="3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SG" baseline="-25000" dirty="0">
              <a:latin typeface="Arial" charset="0"/>
              <a:ea typeface="ＭＳ Ｐゴシック" pitchFamily="64" charset="-128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SG" baseline="-25000" dirty="0">
              <a:latin typeface="Arial" charset="0"/>
              <a:ea typeface="ＭＳ Ｐゴシック" pitchFamily="64" charset="-128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SG" baseline="-25000" dirty="0">
              <a:latin typeface="Arial" charset="0"/>
              <a:ea typeface="ＭＳ Ｐゴシック" pitchFamily="64" charset="-128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SG" baseline="-25000" dirty="0">
              <a:latin typeface="Arial" charset="0"/>
              <a:ea typeface="ＭＳ Ｐゴシック" pitchFamily="64" charset="-128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SG" baseline="-25000" dirty="0">
              <a:latin typeface="Arial" charset="0"/>
              <a:ea typeface="ＭＳ Ｐゴシック" pitchFamily="64" charset="-128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aseline="-25000" dirty="0">
              <a:latin typeface="Arial" charset="0"/>
              <a:ea typeface="ＭＳ Ｐゴシック" pitchFamily="64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716417" y="1666077"/>
            <a:ext cx="3024336" cy="2862318"/>
          </a:xfrm>
          <a:prstGeom prst="ellipse">
            <a:avLst/>
          </a:prstGeom>
          <a:solidFill>
            <a:srgbClr val="92D050">
              <a:alpha val="38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700" baseline="-25000" dirty="0">
              <a:latin typeface="+mj-lt"/>
              <a:ea typeface="ＭＳ Ｐゴシック" pitchFamily="6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5519" y="2854861"/>
            <a:ext cx="98296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700" dirty="0"/>
              <a:t>space</a:t>
            </a:r>
            <a:endParaRPr lang="en-US" sz="2700" dirty="0"/>
          </a:p>
        </p:txBody>
      </p:sp>
      <p:sp>
        <p:nvSpPr>
          <p:cNvPr id="5" name="TextBox 4"/>
          <p:cNvSpPr txBox="1"/>
          <p:nvPr/>
        </p:nvSpPr>
        <p:spPr>
          <a:xfrm>
            <a:off x="3759581" y="1015936"/>
            <a:ext cx="1672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700" dirty="0"/>
              <a:t>Pedagogy/</a:t>
            </a:r>
          </a:p>
          <a:p>
            <a:r>
              <a:rPr lang="en-SG" sz="2700" dirty="0"/>
              <a:t>content</a:t>
            </a:r>
            <a:endParaRPr lang="en-US" sz="2700" dirty="0"/>
          </a:p>
        </p:txBody>
      </p:sp>
      <p:sp>
        <p:nvSpPr>
          <p:cNvPr id="16" name="TextBox 15"/>
          <p:cNvSpPr txBox="1"/>
          <p:nvPr/>
        </p:nvSpPr>
        <p:spPr>
          <a:xfrm>
            <a:off x="2322568" y="2854861"/>
            <a:ext cx="174227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700" dirty="0"/>
              <a:t>technology</a:t>
            </a:r>
            <a:endParaRPr lang="en-US" sz="2700" dirty="0"/>
          </a:p>
        </p:txBody>
      </p:sp>
      <p:sp>
        <p:nvSpPr>
          <p:cNvPr id="9" name="TextBox 8"/>
          <p:cNvSpPr txBox="1"/>
          <p:nvPr/>
        </p:nvSpPr>
        <p:spPr>
          <a:xfrm>
            <a:off x="61785" y="3994694"/>
            <a:ext cx="5766019" cy="1131079"/>
          </a:xfrm>
          <a:prstGeom prst="rect">
            <a:avLst/>
          </a:prstGeom>
          <a:solidFill>
            <a:schemeClr val="bg1">
              <a:lumMod val="85000"/>
              <a:alpha val="1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1350" dirty="0"/>
              <a:t>Blended learning requires the blending of three areas of expertise: pedagogical expertise, technological design expertise, and subject expertise.  But institutions often treat these independently, and divide responsibility for them into different roles. (</a:t>
            </a:r>
            <a:r>
              <a:rPr lang="en-SG" sz="1350" dirty="0" err="1"/>
              <a:t>M.Koehler</a:t>
            </a:r>
            <a:r>
              <a:rPr lang="en-SG" sz="1350" dirty="0"/>
              <a:t> </a:t>
            </a:r>
            <a:r>
              <a:rPr lang="en-SG" sz="1350" i="1" dirty="0"/>
              <a:t>et al</a:t>
            </a:r>
            <a:r>
              <a:rPr lang="en-SG" sz="1350" dirty="0"/>
              <a:t>, 2004)</a:t>
            </a:r>
          </a:p>
          <a:p>
            <a:endParaRPr lang="en-SG" sz="1350" dirty="0"/>
          </a:p>
        </p:txBody>
      </p:sp>
    </p:spTree>
    <p:extLst>
      <p:ext uri="{BB962C8B-B14F-4D97-AF65-F5344CB8AC3E}">
        <p14:creationId xmlns:p14="http://schemas.microsoft.com/office/powerpoint/2010/main" val="343443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"/>
          <p:cNvSpPr>
            <a:spLocks/>
          </p:cNvSpPr>
          <p:nvPr/>
        </p:nvSpPr>
        <p:spPr bwMode="auto">
          <a:xfrm>
            <a:off x="3626542" y="1590265"/>
            <a:ext cx="1570435" cy="1729979"/>
          </a:xfrm>
          <a:custGeom>
            <a:avLst/>
            <a:gdLst>
              <a:gd name="T0" fmla="*/ 1129970 w 1690"/>
              <a:gd name="T1" fmla="*/ 250237 h 1862"/>
              <a:gd name="T2" fmla="*/ 1159706 w 1690"/>
              <a:gd name="T3" fmla="*/ 180864 h 1862"/>
              <a:gd name="T4" fmla="*/ 1226612 w 1690"/>
              <a:gd name="T5" fmla="*/ 104059 h 1862"/>
              <a:gd name="T6" fmla="*/ 1186964 w 1690"/>
              <a:gd name="T7" fmla="*/ 37164 h 1862"/>
              <a:gd name="T8" fmla="*/ 1025893 w 1690"/>
              <a:gd name="T9" fmla="*/ 0 h 1862"/>
              <a:gd name="T10" fmla="*/ 882169 w 1690"/>
              <a:gd name="T11" fmla="*/ 66895 h 1862"/>
              <a:gd name="T12" fmla="*/ 879691 w 1690"/>
              <a:gd name="T13" fmla="*/ 138745 h 1862"/>
              <a:gd name="T14" fmla="*/ 963943 w 1690"/>
              <a:gd name="T15" fmla="*/ 213073 h 1862"/>
              <a:gd name="T16" fmla="*/ 936685 w 1690"/>
              <a:gd name="T17" fmla="*/ 277490 h 1862"/>
              <a:gd name="T18" fmla="*/ 332052 w 1690"/>
              <a:gd name="T19" fmla="*/ 636741 h 1862"/>
              <a:gd name="T20" fmla="*/ 262668 w 1690"/>
              <a:gd name="T21" fmla="*/ 626831 h 1862"/>
              <a:gd name="T22" fmla="*/ 242844 w 1690"/>
              <a:gd name="T23" fmla="*/ 515339 h 1862"/>
              <a:gd name="T24" fmla="*/ 175938 w 1690"/>
              <a:gd name="T25" fmla="*/ 480653 h 1862"/>
              <a:gd name="T26" fmla="*/ 49560 w 1690"/>
              <a:gd name="T27" fmla="*/ 572324 h 1862"/>
              <a:gd name="T28" fmla="*/ 0 w 1690"/>
              <a:gd name="T29" fmla="*/ 730890 h 1862"/>
              <a:gd name="T30" fmla="*/ 37170 w 1690"/>
              <a:gd name="T31" fmla="*/ 797785 h 1862"/>
              <a:gd name="T32" fmla="*/ 138768 w 1690"/>
              <a:gd name="T33" fmla="*/ 777964 h 1862"/>
              <a:gd name="T34" fmla="*/ 213108 w 1690"/>
              <a:gd name="T35" fmla="*/ 787874 h 1862"/>
              <a:gd name="T36" fmla="*/ 220542 w 1690"/>
              <a:gd name="T37" fmla="*/ 1427093 h 1862"/>
              <a:gd name="T38" fmla="*/ 213108 w 1690"/>
              <a:gd name="T39" fmla="*/ 1531152 h 1862"/>
              <a:gd name="T40" fmla="*/ 128856 w 1690"/>
              <a:gd name="T41" fmla="*/ 1523719 h 1862"/>
              <a:gd name="T42" fmla="*/ 44604 w 1690"/>
              <a:gd name="T43" fmla="*/ 1513809 h 1862"/>
              <a:gd name="T44" fmla="*/ 7434 w 1690"/>
              <a:gd name="T45" fmla="*/ 1612912 h 1862"/>
              <a:gd name="T46" fmla="*/ 74340 w 1690"/>
              <a:gd name="T47" fmla="*/ 1764045 h 1862"/>
              <a:gd name="T48" fmla="*/ 198240 w 1690"/>
              <a:gd name="T49" fmla="*/ 1833418 h 1862"/>
              <a:gd name="T50" fmla="*/ 252756 w 1690"/>
              <a:gd name="T51" fmla="*/ 1786344 h 1862"/>
              <a:gd name="T52" fmla="*/ 280014 w 1690"/>
              <a:gd name="T53" fmla="*/ 1677330 h 1862"/>
              <a:gd name="T54" fmla="*/ 366745 w 1690"/>
              <a:gd name="T55" fmla="*/ 1694673 h 1862"/>
              <a:gd name="T56" fmla="*/ 949075 w 1690"/>
              <a:gd name="T57" fmla="*/ 2036580 h 1862"/>
              <a:gd name="T58" fmla="*/ 961465 w 1690"/>
              <a:gd name="T59" fmla="*/ 2103475 h 1862"/>
              <a:gd name="T60" fmla="*/ 874735 w 1690"/>
              <a:gd name="T61" fmla="*/ 2177803 h 1862"/>
              <a:gd name="T62" fmla="*/ 889603 w 1690"/>
              <a:gd name="T63" fmla="*/ 2252131 h 1862"/>
              <a:gd name="T64" fmla="*/ 1048196 w 1690"/>
              <a:gd name="T65" fmla="*/ 2306638 h 1862"/>
              <a:gd name="T66" fmla="*/ 1196876 w 1690"/>
              <a:gd name="T67" fmla="*/ 2262041 h 1862"/>
              <a:gd name="T68" fmla="*/ 1226612 w 1690"/>
              <a:gd name="T69" fmla="*/ 2187714 h 1862"/>
              <a:gd name="T70" fmla="*/ 1142360 w 1690"/>
              <a:gd name="T71" fmla="*/ 2110908 h 1862"/>
              <a:gd name="T72" fmla="*/ 1137404 w 1690"/>
              <a:gd name="T73" fmla="*/ 2046491 h 1862"/>
              <a:gd name="T74" fmla="*/ 1717256 w 1690"/>
              <a:gd name="T75" fmla="*/ 1709538 h 1862"/>
              <a:gd name="T76" fmla="*/ 1803987 w 1690"/>
              <a:gd name="T77" fmla="*/ 1672374 h 1862"/>
              <a:gd name="T78" fmla="*/ 1838679 w 1690"/>
              <a:gd name="T79" fmla="*/ 1771478 h 1862"/>
              <a:gd name="T80" fmla="*/ 1883283 w 1690"/>
              <a:gd name="T81" fmla="*/ 1833418 h 1862"/>
              <a:gd name="T82" fmla="*/ 1999749 w 1690"/>
              <a:gd name="T83" fmla="*/ 1788821 h 1862"/>
              <a:gd name="T84" fmla="*/ 2081523 w 1690"/>
              <a:gd name="T85" fmla="*/ 1647599 h 1862"/>
              <a:gd name="T86" fmla="*/ 2061699 w 1690"/>
              <a:gd name="T87" fmla="*/ 1526197 h 1862"/>
              <a:gd name="T88" fmla="*/ 1984881 w 1690"/>
              <a:gd name="T89" fmla="*/ 1516286 h 1862"/>
              <a:gd name="T90" fmla="*/ 1883283 w 1690"/>
              <a:gd name="T91" fmla="*/ 1536107 h 1862"/>
              <a:gd name="T92" fmla="*/ 1870893 w 1690"/>
              <a:gd name="T93" fmla="*/ 1441958 h 1862"/>
              <a:gd name="T94" fmla="*/ 1873371 w 1690"/>
              <a:gd name="T95" fmla="*/ 785397 h 1862"/>
              <a:gd name="T96" fmla="*/ 1935321 w 1690"/>
              <a:gd name="T97" fmla="*/ 758143 h 1862"/>
              <a:gd name="T98" fmla="*/ 2041875 w 1690"/>
              <a:gd name="T99" fmla="*/ 792829 h 1862"/>
              <a:gd name="T100" fmla="*/ 2091435 w 1690"/>
              <a:gd name="T101" fmla="*/ 730890 h 1862"/>
              <a:gd name="T102" fmla="*/ 2056743 w 1690"/>
              <a:gd name="T103" fmla="*/ 579756 h 1862"/>
              <a:gd name="T104" fmla="*/ 1927887 w 1690"/>
              <a:gd name="T105" fmla="*/ 468265 h 1862"/>
              <a:gd name="T106" fmla="*/ 1856025 w 1690"/>
              <a:gd name="T107" fmla="*/ 495518 h 1862"/>
              <a:gd name="T108" fmla="*/ 1836201 w 1690"/>
              <a:gd name="T109" fmla="*/ 604532 h 1862"/>
              <a:gd name="T110" fmla="*/ 1774251 w 1690"/>
              <a:gd name="T111" fmla="*/ 631786 h 186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1690" h="1862">
                <a:moveTo>
                  <a:pt x="982" y="242"/>
                </a:moveTo>
                <a:lnTo>
                  <a:pt x="982" y="242"/>
                </a:lnTo>
                <a:lnTo>
                  <a:pt x="960" y="236"/>
                </a:lnTo>
                <a:lnTo>
                  <a:pt x="936" y="224"/>
                </a:lnTo>
                <a:lnTo>
                  <a:pt x="926" y="218"/>
                </a:lnTo>
                <a:lnTo>
                  <a:pt x="918" y="212"/>
                </a:lnTo>
                <a:lnTo>
                  <a:pt x="912" y="202"/>
                </a:lnTo>
                <a:lnTo>
                  <a:pt x="910" y="194"/>
                </a:lnTo>
                <a:lnTo>
                  <a:pt x="912" y="182"/>
                </a:lnTo>
                <a:lnTo>
                  <a:pt x="914" y="172"/>
                </a:lnTo>
                <a:lnTo>
                  <a:pt x="918" y="164"/>
                </a:lnTo>
                <a:lnTo>
                  <a:pt x="922" y="158"/>
                </a:lnTo>
                <a:lnTo>
                  <a:pt x="936" y="146"/>
                </a:lnTo>
                <a:lnTo>
                  <a:pt x="950" y="138"/>
                </a:lnTo>
                <a:lnTo>
                  <a:pt x="964" y="130"/>
                </a:lnTo>
                <a:lnTo>
                  <a:pt x="978" y="120"/>
                </a:lnTo>
                <a:lnTo>
                  <a:pt x="982" y="112"/>
                </a:lnTo>
                <a:lnTo>
                  <a:pt x="986" y="104"/>
                </a:lnTo>
                <a:lnTo>
                  <a:pt x="990" y="96"/>
                </a:lnTo>
                <a:lnTo>
                  <a:pt x="990" y="84"/>
                </a:lnTo>
                <a:lnTo>
                  <a:pt x="990" y="72"/>
                </a:lnTo>
                <a:lnTo>
                  <a:pt x="986" y="62"/>
                </a:lnTo>
                <a:lnTo>
                  <a:pt x="982" y="54"/>
                </a:lnTo>
                <a:lnTo>
                  <a:pt x="974" y="44"/>
                </a:lnTo>
                <a:lnTo>
                  <a:pt x="966" y="36"/>
                </a:lnTo>
                <a:lnTo>
                  <a:pt x="958" y="30"/>
                </a:lnTo>
                <a:lnTo>
                  <a:pt x="936" y="18"/>
                </a:lnTo>
                <a:lnTo>
                  <a:pt x="912" y="10"/>
                </a:lnTo>
                <a:lnTo>
                  <a:pt x="888" y="4"/>
                </a:lnTo>
                <a:lnTo>
                  <a:pt x="866" y="0"/>
                </a:lnTo>
                <a:lnTo>
                  <a:pt x="846" y="0"/>
                </a:lnTo>
                <a:lnTo>
                  <a:pt x="828" y="0"/>
                </a:lnTo>
                <a:lnTo>
                  <a:pt x="804" y="4"/>
                </a:lnTo>
                <a:lnTo>
                  <a:pt x="780" y="10"/>
                </a:lnTo>
                <a:lnTo>
                  <a:pt x="756" y="18"/>
                </a:lnTo>
                <a:lnTo>
                  <a:pt x="736" y="30"/>
                </a:lnTo>
                <a:lnTo>
                  <a:pt x="726" y="36"/>
                </a:lnTo>
                <a:lnTo>
                  <a:pt x="718" y="44"/>
                </a:lnTo>
                <a:lnTo>
                  <a:pt x="712" y="54"/>
                </a:lnTo>
                <a:lnTo>
                  <a:pt x="706" y="62"/>
                </a:lnTo>
                <a:lnTo>
                  <a:pt x="704" y="72"/>
                </a:lnTo>
                <a:lnTo>
                  <a:pt x="702" y="84"/>
                </a:lnTo>
                <a:lnTo>
                  <a:pt x="704" y="96"/>
                </a:lnTo>
                <a:lnTo>
                  <a:pt x="706" y="104"/>
                </a:lnTo>
                <a:lnTo>
                  <a:pt x="710" y="112"/>
                </a:lnTo>
                <a:lnTo>
                  <a:pt x="716" y="120"/>
                </a:lnTo>
                <a:lnTo>
                  <a:pt x="728" y="130"/>
                </a:lnTo>
                <a:lnTo>
                  <a:pt x="742" y="138"/>
                </a:lnTo>
                <a:lnTo>
                  <a:pt x="758" y="146"/>
                </a:lnTo>
                <a:lnTo>
                  <a:pt x="770" y="158"/>
                </a:lnTo>
                <a:lnTo>
                  <a:pt x="776" y="164"/>
                </a:lnTo>
                <a:lnTo>
                  <a:pt x="778" y="172"/>
                </a:lnTo>
                <a:lnTo>
                  <a:pt x="782" y="182"/>
                </a:lnTo>
                <a:lnTo>
                  <a:pt x="782" y="194"/>
                </a:lnTo>
                <a:lnTo>
                  <a:pt x="780" y="202"/>
                </a:lnTo>
                <a:lnTo>
                  <a:pt x="774" y="212"/>
                </a:lnTo>
                <a:lnTo>
                  <a:pt x="766" y="218"/>
                </a:lnTo>
                <a:lnTo>
                  <a:pt x="756" y="224"/>
                </a:lnTo>
                <a:lnTo>
                  <a:pt x="734" y="236"/>
                </a:lnTo>
                <a:lnTo>
                  <a:pt x="712" y="242"/>
                </a:lnTo>
                <a:lnTo>
                  <a:pt x="446" y="238"/>
                </a:lnTo>
                <a:lnTo>
                  <a:pt x="306" y="484"/>
                </a:lnTo>
                <a:lnTo>
                  <a:pt x="288" y="500"/>
                </a:lnTo>
                <a:lnTo>
                  <a:pt x="268" y="514"/>
                </a:lnTo>
                <a:lnTo>
                  <a:pt x="258" y="518"/>
                </a:lnTo>
                <a:lnTo>
                  <a:pt x="248" y="522"/>
                </a:lnTo>
                <a:lnTo>
                  <a:pt x="238" y="522"/>
                </a:lnTo>
                <a:lnTo>
                  <a:pt x="230" y="520"/>
                </a:lnTo>
                <a:lnTo>
                  <a:pt x="220" y="514"/>
                </a:lnTo>
                <a:lnTo>
                  <a:pt x="212" y="506"/>
                </a:lnTo>
                <a:lnTo>
                  <a:pt x="208" y="498"/>
                </a:lnTo>
                <a:lnTo>
                  <a:pt x="204" y="490"/>
                </a:lnTo>
                <a:lnTo>
                  <a:pt x="200" y="474"/>
                </a:lnTo>
                <a:lnTo>
                  <a:pt x="200" y="458"/>
                </a:lnTo>
                <a:lnTo>
                  <a:pt x="200" y="442"/>
                </a:lnTo>
                <a:lnTo>
                  <a:pt x="198" y="424"/>
                </a:lnTo>
                <a:lnTo>
                  <a:pt x="196" y="416"/>
                </a:lnTo>
                <a:lnTo>
                  <a:pt x="190" y="410"/>
                </a:lnTo>
                <a:lnTo>
                  <a:pt x="184" y="402"/>
                </a:lnTo>
                <a:lnTo>
                  <a:pt x="174" y="396"/>
                </a:lnTo>
                <a:lnTo>
                  <a:pt x="164" y="390"/>
                </a:lnTo>
                <a:lnTo>
                  <a:pt x="154" y="388"/>
                </a:lnTo>
                <a:lnTo>
                  <a:pt x="142" y="388"/>
                </a:lnTo>
                <a:lnTo>
                  <a:pt x="132" y="390"/>
                </a:lnTo>
                <a:lnTo>
                  <a:pt x="122" y="392"/>
                </a:lnTo>
                <a:lnTo>
                  <a:pt x="110" y="398"/>
                </a:lnTo>
                <a:lnTo>
                  <a:pt x="90" y="410"/>
                </a:lnTo>
                <a:lnTo>
                  <a:pt x="70" y="426"/>
                </a:lnTo>
                <a:lnTo>
                  <a:pt x="54" y="444"/>
                </a:lnTo>
                <a:lnTo>
                  <a:pt x="40" y="462"/>
                </a:lnTo>
                <a:lnTo>
                  <a:pt x="30" y="478"/>
                </a:lnTo>
                <a:lnTo>
                  <a:pt x="20" y="496"/>
                </a:lnTo>
                <a:lnTo>
                  <a:pt x="12" y="516"/>
                </a:lnTo>
                <a:lnTo>
                  <a:pt x="4" y="540"/>
                </a:lnTo>
                <a:lnTo>
                  <a:pt x="0" y="566"/>
                </a:lnTo>
                <a:lnTo>
                  <a:pt x="0" y="590"/>
                </a:lnTo>
                <a:lnTo>
                  <a:pt x="2" y="602"/>
                </a:lnTo>
                <a:lnTo>
                  <a:pt x="4" y="612"/>
                </a:lnTo>
                <a:lnTo>
                  <a:pt x="8" y="622"/>
                </a:lnTo>
                <a:lnTo>
                  <a:pt x="14" y="630"/>
                </a:lnTo>
                <a:lnTo>
                  <a:pt x="20" y="638"/>
                </a:lnTo>
                <a:lnTo>
                  <a:pt x="30" y="644"/>
                </a:lnTo>
                <a:lnTo>
                  <a:pt x="40" y="650"/>
                </a:lnTo>
                <a:lnTo>
                  <a:pt x="50" y="652"/>
                </a:lnTo>
                <a:lnTo>
                  <a:pt x="58" y="652"/>
                </a:lnTo>
                <a:lnTo>
                  <a:pt x="68" y="652"/>
                </a:lnTo>
                <a:lnTo>
                  <a:pt x="82" y="646"/>
                </a:lnTo>
                <a:lnTo>
                  <a:pt x="98" y="638"/>
                </a:lnTo>
                <a:lnTo>
                  <a:pt x="112" y="628"/>
                </a:lnTo>
                <a:lnTo>
                  <a:pt x="128" y="624"/>
                </a:lnTo>
                <a:lnTo>
                  <a:pt x="136" y="622"/>
                </a:lnTo>
                <a:lnTo>
                  <a:pt x="144" y="622"/>
                </a:lnTo>
                <a:lnTo>
                  <a:pt x="154" y="626"/>
                </a:lnTo>
                <a:lnTo>
                  <a:pt x="166" y="630"/>
                </a:lnTo>
                <a:lnTo>
                  <a:pt x="172" y="636"/>
                </a:lnTo>
                <a:lnTo>
                  <a:pt x="176" y="646"/>
                </a:lnTo>
                <a:lnTo>
                  <a:pt x="178" y="656"/>
                </a:lnTo>
                <a:lnTo>
                  <a:pt x="180" y="668"/>
                </a:lnTo>
                <a:lnTo>
                  <a:pt x="176" y="692"/>
                </a:lnTo>
                <a:lnTo>
                  <a:pt x="172" y="714"/>
                </a:lnTo>
                <a:lnTo>
                  <a:pt x="48" y="928"/>
                </a:lnTo>
                <a:lnTo>
                  <a:pt x="178" y="1152"/>
                </a:lnTo>
                <a:lnTo>
                  <a:pt x="184" y="1174"/>
                </a:lnTo>
                <a:lnTo>
                  <a:pt x="186" y="1200"/>
                </a:lnTo>
                <a:lnTo>
                  <a:pt x="186" y="1212"/>
                </a:lnTo>
                <a:lnTo>
                  <a:pt x="184" y="1222"/>
                </a:lnTo>
                <a:lnTo>
                  <a:pt x="178" y="1230"/>
                </a:lnTo>
                <a:lnTo>
                  <a:pt x="172" y="1236"/>
                </a:lnTo>
                <a:lnTo>
                  <a:pt x="162" y="1242"/>
                </a:lnTo>
                <a:lnTo>
                  <a:pt x="152" y="1244"/>
                </a:lnTo>
                <a:lnTo>
                  <a:pt x="142" y="1246"/>
                </a:lnTo>
                <a:lnTo>
                  <a:pt x="134" y="1244"/>
                </a:lnTo>
                <a:lnTo>
                  <a:pt x="118" y="1238"/>
                </a:lnTo>
                <a:lnTo>
                  <a:pt x="104" y="1230"/>
                </a:lnTo>
                <a:lnTo>
                  <a:pt x="90" y="1222"/>
                </a:lnTo>
                <a:lnTo>
                  <a:pt x="74" y="1216"/>
                </a:lnTo>
                <a:lnTo>
                  <a:pt x="66" y="1214"/>
                </a:lnTo>
                <a:lnTo>
                  <a:pt x="56" y="1216"/>
                </a:lnTo>
                <a:lnTo>
                  <a:pt x="48" y="1218"/>
                </a:lnTo>
                <a:lnTo>
                  <a:pt x="36" y="1222"/>
                </a:lnTo>
                <a:lnTo>
                  <a:pt x="28" y="1228"/>
                </a:lnTo>
                <a:lnTo>
                  <a:pt x="20" y="1236"/>
                </a:lnTo>
                <a:lnTo>
                  <a:pt x="14" y="1246"/>
                </a:lnTo>
                <a:lnTo>
                  <a:pt x="10" y="1256"/>
                </a:lnTo>
                <a:lnTo>
                  <a:pt x="8" y="1266"/>
                </a:lnTo>
                <a:lnTo>
                  <a:pt x="6" y="1278"/>
                </a:lnTo>
                <a:lnTo>
                  <a:pt x="6" y="1302"/>
                </a:lnTo>
                <a:lnTo>
                  <a:pt x="12" y="1328"/>
                </a:lnTo>
                <a:lnTo>
                  <a:pt x="18" y="1350"/>
                </a:lnTo>
                <a:lnTo>
                  <a:pt x="26" y="1372"/>
                </a:lnTo>
                <a:lnTo>
                  <a:pt x="36" y="1390"/>
                </a:lnTo>
                <a:lnTo>
                  <a:pt x="46" y="1406"/>
                </a:lnTo>
                <a:lnTo>
                  <a:pt x="60" y="1424"/>
                </a:lnTo>
                <a:lnTo>
                  <a:pt x="78" y="1442"/>
                </a:lnTo>
                <a:lnTo>
                  <a:pt x="96" y="1458"/>
                </a:lnTo>
                <a:lnTo>
                  <a:pt x="118" y="1470"/>
                </a:lnTo>
                <a:lnTo>
                  <a:pt x="128" y="1474"/>
                </a:lnTo>
                <a:lnTo>
                  <a:pt x="138" y="1478"/>
                </a:lnTo>
                <a:lnTo>
                  <a:pt x="150" y="1480"/>
                </a:lnTo>
                <a:lnTo>
                  <a:pt x="160" y="1480"/>
                </a:lnTo>
                <a:lnTo>
                  <a:pt x="170" y="1476"/>
                </a:lnTo>
                <a:lnTo>
                  <a:pt x="180" y="1472"/>
                </a:lnTo>
                <a:lnTo>
                  <a:pt x="190" y="1466"/>
                </a:lnTo>
                <a:lnTo>
                  <a:pt x="196" y="1458"/>
                </a:lnTo>
                <a:lnTo>
                  <a:pt x="202" y="1450"/>
                </a:lnTo>
                <a:lnTo>
                  <a:pt x="204" y="1442"/>
                </a:lnTo>
                <a:lnTo>
                  <a:pt x="208" y="1426"/>
                </a:lnTo>
                <a:lnTo>
                  <a:pt x="208" y="1410"/>
                </a:lnTo>
                <a:lnTo>
                  <a:pt x="208" y="1392"/>
                </a:lnTo>
                <a:lnTo>
                  <a:pt x="210" y="1376"/>
                </a:lnTo>
                <a:lnTo>
                  <a:pt x="214" y="1368"/>
                </a:lnTo>
                <a:lnTo>
                  <a:pt x="218" y="1362"/>
                </a:lnTo>
                <a:lnTo>
                  <a:pt x="226" y="1354"/>
                </a:lnTo>
                <a:lnTo>
                  <a:pt x="236" y="1348"/>
                </a:lnTo>
                <a:lnTo>
                  <a:pt x="244" y="1344"/>
                </a:lnTo>
                <a:lnTo>
                  <a:pt x="254" y="1346"/>
                </a:lnTo>
                <a:lnTo>
                  <a:pt x="264" y="1348"/>
                </a:lnTo>
                <a:lnTo>
                  <a:pt x="276" y="1354"/>
                </a:lnTo>
                <a:lnTo>
                  <a:pt x="296" y="1368"/>
                </a:lnTo>
                <a:lnTo>
                  <a:pt x="312" y="1384"/>
                </a:lnTo>
                <a:lnTo>
                  <a:pt x="448" y="1620"/>
                </a:lnTo>
                <a:lnTo>
                  <a:pt x="712" y="1620"/>
                </a:lnTo>
                <a:lnTo>
                  <a:pt x="734" y="1628"/>
                </a:lnTo>
                <a:lnTo>
                  <a:pt x="756" y="1638"/>
                </a:lnTo>
                <a:lnTo>
                  <a:pt x="766" y="1644"/>
                </a:lnTo>
                <a:lnTo>
                  <a:pt x="774" y="1652"/>
                </a:lnTo>
                <a:lnTo>
                  <a:pt x="780" y="1660"/>
                </a:lnTo>
                <a:lnTo>
                  <a:pt x="782" y="1668"/>
                </a:lnTo>
                <a:lnTo>
                  <a:pt x="782" y="1680"/>
                </a:lnTo>
                <a:lnTo>
                  <a:pt x="778" y="1690"/>
                </a:lnTo>
                <a:lnTo>
                  <a:pt x="776" y="1698"/>
                </a:lnTo>
                <a:lnTo>
                  <a:pt x="770" y="1704"/>
                </a:lnTo>
                <a:lnTo>
                  <a:pt x="758" y="1716"/>
                </a:lnTo>
                <a:lnTo>
                  <a:pt x="742" y="1724"/>
                </a:lnTo>
                <a:lnTo>
                  <a:pt x="728" y="1732"/>
                </a:lnTo>
                <a:lnTo>
                  <a:pt x="716" y="1742"/>
                </a:lnTo>
                <a:lnTo>
                  <a:pt x="710" y="1750"/>
                </a:lnTo>
                <a:lnTo>
                  <a:pt x="706" y="1758"/>
                </a:lnTo>
                <a:lnTo>
                  <a:pt x="704" y="1766"/>
                </a:lnTo>
                <a:lnTo>
                  <a:pt x="702" y="1778"/>
                </a:lnTo>
                <a:lnTo>
                  <a:pt x="704" y="1790"/>
                </a:lnTo>
                <a:lnTo>
                  <a:pt x="706" y="1800"/>
                </a:lnTo>
                <a:lnTo>
                  <a:pt x="712" y="1810"/>
                </a:lnTo>
                <a:lnTo>
                  <a:pt x="718" y="1818"/>
                </a:lnTo>
                <a:lnTo>
                  <a:pt x="726" y="1826"/>
                </a:lnTo>
                <a:lnTo>
                  <a:pt x="736" y="1832"/>
                </a:lnTo>
                <a:lnTo>
                  <a:pt x="756" y="1844"/>
                </a:lnTo>
                <a:lnTo>
                  <a:pt x="780" y="1852"/>
                </a:lnTo>
                <a:lnTo>
                  <a:pt x="804" y="1858"/>
                </a:lnTo>
                <a:lnTo>
                  <a:pt x="828" y="1862"/>
                </a:lnTo>
                <a:lnTo>
                  <a:pt x="846" y="1862"/>
                </a:lnTo>
                <a:lnTo>
                  <a:pt x="866" y="1862"/>
                </a:lnTo>
                <a:lnTo>
                  <a:pt x="888" y="1858"/>
                </a:lnTo>
                <a:lnTo>
                  <a:pt x="912" y="1852"/>
                </a:lnTo>
                <a:lnTo>
                  <a:pt x="936" y="1844"/>
                </a:lnTo>
                <a:lnTo>
                  <a:pt x="958" y="1832"/>
                </a:lnTo>
                <a:lnTo>
                  <a:pt x="966" y="1826"/>
                </a:lnTo>
                <a:lnTo>
                  <a:pt x="974" y="1818"/>
                </a:lnTo>
                <a:lnTo>
                  <a:pt x="982" y="1810"/>
                </a:lnTo>
                <a:lnTo>
                  <a:pt x="986" y="1800"/>
                </a:lnTo>
                <a:lnTo>
                  <a:pt x="990" y="1790"/>
                </a:lnTo>
                <a:lnTo>
                  <a:pt x="990" y="1778"/>
                </a:lnTo>
                <a:lnTo>
                  <a:pt x="990" y="1766"/>
                </a:lnTo>
                <a:lnTo>
                  <a:pt x="986" y="1758"/>
                </a:lnTo>
                <a:lnTo>
                  <a:pt x="982" y="1750"/>
                </a:lnTo>
                <a:lnTo>
                  <a:pt x="978" y="1742"/>
                </a:lnTo>
                <a:lnTo>
                  <a:pt x="964" y="1732"/>
                </a:lnTo>
                <a:lnTo>
                  <a:pt x="950" y="1724"/>
                </a:lnTo>
                <a:lnTo>
                  <a:pt x="936" y="1716"/>
                </a:lnTo>
                <a:lnTo>
                  <a:pt x="922" y="1704"/>
                </a:lnTo>
                <a:lnTo>
                  <a:pt x="918" y="1698"/>
                </a:lnTo>
                <a:lnTo>
                  <a:pt x="914" y="1690"/>
                </a:lnTo>
                <a:lnTo>
                  <a:pt x="912" y="1680"/>
                </a:lnTo>
                <a:lnTo>
                  <a:pt x="910" y="1668"/>
                </a:lnTo>
                <a:lnTo>
                  <a:pt x="912" y="1660"/>
                </a:lnTo>
                <a:lnTo>
                  <a:pt x="918" y="1652"/>
                </a:lnTo>
                <a:lnTo>
                  <a:pt x="926" y="1644"/>
                </a:lnTo>
                <a:lnTo>
                  <a:pt x="936" y="1638"/>
                </a:lnTo>
                <a:lnTo>
                  <a:pt x="960" y="1628"/>
                </a:lnTo>
                <a:lnTo>
                  <a:pt x="982" y="1620"/>
                </a:lnTo>
                <a:lnTo>
                  <a:pt x="1248" y="1620"/>
                </a:lnTo>
                <a:lnTo>
                  <a:pt x="1386" y="1380"/>
                </a:lnTo>
                <a:lnTo>
                  <a:pt x="1402" y="1366"/>
                </a:lnTo>
                <a:lnTo>
                  <a:pt x="1420" y="1354"/>
                </a:lnTo>
                <a:lnTo>
                  <a:pt x="1430" y="1350"/>
                </a:lnTo>
                <a:lnTo>
                  <a:pt x="1440" y="1348"/>
                </a:lnTo>
                <a:lnTo>
                  <a:pt x="1448" y="1348"/>
                </a:lnTo>
                <a:lnTo>
                  <a:pt x="1456" y="1350"/>
                </a:lnTo>
                <a:lnTo>
                  <a:pt x="1464" y="1356"/>
                </a:lnTo>
                <a:lnTo>
                  <a:pt x="1472" y="1364"/>
                </a:lnTo>
                <a:lnTo>
                  <a:pt x="1478" y="1372"/>
                </a:lnTo>
                <a:lnTo>
                  <a:pt x="1480" y="1380"/>
                </a:lnTo>
                <a:lnTo>
                  <a:pt x="1484" y="1396"/>
                </a:lnTo>
                <a:lnTo>
                  <a:pt x="1484" y="1412"/>
                </a:lnTo>
                <a:lnTo>
                  <a:pt x="1484" y="1430"/>
                </a:lnTo>
                <a:lnTo>
                  <a:pt x="1486" y="1446"/>
                </a:lnTo>
                <a:lnTo>
                  <a:pt x="1490" y="1454"/>
                </a:lnTo>
                <a:lnTo>
                  <a:pt x="1494" y="1460"/>
                </a:lnTo>
                <a:lnTo>
                  <a:pt x="1502" y="1468"/>
                </a:lnTo>
                <a:lnTo>
                  <a:pt x="1510" y="1474"/>
                </a:lnTo>
                <a:lnTo>
                  <a:pt x="1520" y="1480"/>
                </a:lnTo>
                <a:lnTo>
                  <a:pt x="1530" y="1482"/>
                </a:lnTo>
                <a:lnTo>
                  <a:pt x="1542" y="1482"/>
                </a:lnTo>
                <a:lnTo>
                  <a:pt x="1552" y="1480"/>
                </a:lnTo>
                <a:lnTo>
                  <a:pt x="1564" y="1478"/>
                </a:lnTo>
                <a:lnTo>
                  <a:pt x="1574" y="1474"/>
                </a:lnTo>
                <a:lnTo>
                  <a:pt x="1594" y="1460"/>
                </a:lnTo>
                <a:lnTo>
                  <a:pt x="1614" y="1444"/>
                </a:lnTo>
                <a:lnTo>
                  <a:pt x="1630" y="1426"/>
                </a:lnTo>
                <a:lnTo>
                  <a:pt x="1644" y="1408"/>
                </a:lnTo>
                <a:lnTo>
                  <a:pt x="1656" y="1392"/>
                </a:lnTo>
                <a:lnTo>
                  <a:pt x="1664" y="1374"/>
                </a:lnTo>
                <a:lnTo>
                  <a:pt x="1672" y="1354"/>
                </a:lnTo>
                <a:lnTo>
                  <a:pt x="1680" y="1330"/>
                </a:lnTo>
                <a:lnTo>
                  <a:pt x="1684" y="1306"/>
                </a:lnTo>
                <a:lnTo>
                  <a:pt x="1684" y="1280"/>
                </a:lnTo>
                <a:lnTo>
                  <a:pt x="1684" y="1270"/>
                </a:lnTo>
                <a:lnTo>
                  <a:pt x="1680" y="1258"/>
                </a:lnTo>
                <a:lnTo>
                  <a:pt x="1676" y="1248"/>
                </a:lnTo>
                <a:lnTo>
                  <a:pt x="1670" y="1240"/>
                </a:lnTo>
                <a:lnTo>
                  <a:pt x="1664" y="1232"/>
                </a:lnTo>
                <a:lnTo>
                  <a:pt x="1654" y="1226"/>
                </a:lnTo>
                <a:lnTo>
                  <a:pt x="1644" y="1220"/>
                </a:lnTo>
                <a:lnTo>
                  <a:pt x="1634" y="1218"/>
                </a:lnTo>
                <a:lnTo>
                  <a:pt x="1626" y="1218"/>
                </a:lnTo>
                <a:lnTo>
                  <a:pt x="1618" y="1218"/>
                </a:lnTo>
                <a:lnTo>
                  <a:pt x="1602" y="1224"/>
                </a:lnTo>
                <a:lnTo>
                  <a:pt x="1588" y="1234"/>
                </a:lnTo>
                <a:lnTo>
                  <a:pt x="1572" y="1242"/>
                </a:lnTo>
                <a:lnTo>
                  <a:pt x="1558" y="1248"/>
                </a:lnTo>
                <a:lnTo>
                  <a:pt x="1548" y="1248"/>
                </a:lnTo>
                <a:lnTo>
                  <a:pt x="1540" y="1248"/>
                </a:lnTo>
                <a:lnTo>
                  <a:pt x="1530" y="1244"/>
                </a:lnTo>
                <a:lnTo>
                  <a:pt x="1520" y="1240"/>
                </a:lnTo>
                <a:lnTo>
                  <a:pt x="1514" y="1234"/>
                </a:lnTo>
                <a:lnTo>
                  <a:pt x="1508" y="1226"/>
                </a:lnTo>
                <a:lnTo>
                  <a:pt x="1506" y="1218"/>
                </a:lnTo>
                <a:lnTo>
                  <a:pt x="1506" y="1208"/>
                </a:lnTo>
                <a:lnTo>
                  <a:pt x="1506" y="1186"/>
                </a:lnTo>
                <a:lnTo>
                  <a:pt x="1510" y="1164"/>
                </a:lnTo>
                <a:lnTo>
                  <a:pt x="1648" y="928"/>
                </a:lnTo>
                <a:lnTo>
                  <a:pt x="1516" y="700"/>
                </a:lnTo>
                <a:lnTo>
                  <a:pt x="1512" y="678"/>
                </a:lnTo>
                <a:lnTo>
                  <a:pt x="1510" y="656"/>
                </a:lnTo>
                <a:lnTo>
                  <a:pt x="1510" y="644"/>
                </a:lnTo>
                <a:lnTo>
                  <a:pt x="1512" y="634"/>
                </a:lnTo>
                <a:lnTo>
                  <a:pt x="1518" y="626"/>
                </a:lnTo>
                <a:lnTo>
                  <a:pt x="1524" y="620"/>
                </a:lnTo>
                <a:lnTo>
                  <a:pt x="1534" y="616"/>
                </a:lnTo>
                <a:lnTo>
                  <a:pt x="1544" y="612"/>
                </a:lnTo>
                <a:lnTo>
                  <a:pt x="1552" y="612"/>
                </a:lnTo>
                <a:lnTo>
                  <a:pt x="1562" y="612"/>
                </a:lnTo>
                <a:lnTo>
                  <a:pt x="1576" y="618"/>
                </a:lnTo>
                <a:lnTo>
                  <a:pt x="1592" y="626"/>
                </a:lnTo>
                <a:lnTo>
                  <a:pt x="1606" y="636"/>
                </a:lnTo>
                <a:lnTo>
                  <a:pt x="1622" y="642"/>
                </a:lnTo>
                <a:lnTo>
                  <a:pt x="1630" y="642"/>
                </a:lnTo>
                <a:lnTo>
                  <a:pt x="1638" y="642"/>
                </a:lnTo>
                <a:lnTo>
                  <a:pt x="1648" y="640"/>
                </a:lnTo>
                <a:lnTo>
                  <a:pt x="1658" y="634"/>
                </a:lnTo>
                <a:lnTo>
                  <a:pt x="1668" y="628"/>
                </a:lnTo>
                <a:lnTo>
                  <a:pt x="1676" y="620"/>
                </a:lnTo>
                <a:lnTo>
                  <a:pt x="1682" y="612"/>
                </a:lnTo>
                <a:lnTo>
                  <a:pt x="1686" y="602"/>
                </a:lnTo>
                <a:lnTo>
                  <a:pt x="1688" y="590"/>
                </a:lnTo>
                <a:lnTo>
                  <a:pt x="1690" y="580"/>
                </a:lnTo>
                <a:lnTo>
                  <a:pt x="1688" y="554"/>
                </a:lnTo>
                <a:lnTo>
                  <a:pt x="1684" y="530"/>
                </a:lnTo>
                <a:lnTo>
                  <a:pt x="1678" y="506"/>
                </a:lnTo>
                <a:lnTo>
                  <a:pt x="1668" y="486"/>
                </a:lnTo>
                <a:lnTo>
                  <a:pt x="1660" y="468"/>
                </a:lnTo>
                <a:lnTo>
                  <a:pt x="1650" y="452"/>
                </a:lnTo>
                <a:lnTo>
                  <a:pt x="1636" y="434"/>
                </a:lnTo>
                <a:lnTo>
                  <a:pt x="1618" y="416"/>
                </a:lnTo>
                <a:lnTo>
                  <a:pt x="1598" y="400"/>
                </a:lnTo>
                <a:lnTo>
                  <a:pt x="1578" y="386"/>
                </a:lnTo>
                <a:lnTo>
                  <a:pt x="1568" y="382"/>
                </a:lnTo>
                <a:lnTo>
                  <a:pt x="1556" y="378"/>
                </a:lnTo>
                <a:lnTo>
                  <a:pt x="1546" y="378"/>
                </a:lnTo>
                <a:lnTo>
                  <a:pt x="1536" y="378"/>
                </a:lnTo>
                <a:lnTo>
                  <a:pt x="1524" y="380"/>
                </a:lnTo>
                <a:lnTo>
                  <a:pt x="1514" y="386"/>
                </a:lnTo>
                <a:lnTo>
                  <a:pt x="1506" y="392"/>
                </a:lnTo>
                <a:lnTo>
                  <a:pt x="1498" y="400"/>
                </a:lnTo>
                <a:lnTo>
                  <a:pt x="1494" y="406"/>
                </a:lnTo>
                <a:lnTo>
                  <a:pt x="1490" y="414"/>
                </a:lnTo>
                <a:lnTo>
                  <a:pt x="1488" y="430"/>
                </a:lnTo>
                <a:lnTo>
                  <a:pt x="1488" y="448"/>
                </a:lnTo>
                <a:lnTo>
                  <a:pt x="1488" y="464"/>
                </a:lnTo>
                <a:lnTo>
                  <a:pt x="1486" y="480"/>
                </a:lnTo>
                <a:lnTo>
                  <a:pt x="1482" y="488"/>
                </a:lnTo>
                <a:lnTo>
                  <a:pt x="1476" y="496"/>
                </a:lnTo>
                <a:lnTo>
                  <a:pt x="1470" y="502"/>
                </a:lnTo>
                <a:lnTo>
                  <a:pt x="1460" y="510"/>
                </a:lnTo>
                <a:lnTo>
                  <a:pt x="1452" y="512"/>
                </a:lnTo>
                <a:lnTo>
                  <a:pt x="1442" y="512"/>
                </a:lnTo>
                <a:lnTo>
                  <a:pt x="1432" y="510"/>
                </a:lnTo>
                <a:lnTo>
                  <a:pt x="1422" y="504"/>
                </a:lnTo>
                <a:lnTo>
                  <a:pt x="1404" y="490"/>
                </a:lnTo>
                <a:lnTo>
                  <a:pt x="1386" y="476"/>
                </a:lnTo>
                <a:lnTo>
                  <a:pt x="1246" y="236"/>
                </a:lnTo>
                <a:lnTo>
                  <a:pt x="982" y="242"/>
                </a:lnTo>
                <a:close/>
              </a:path>
            </a:pathLst>
          </a:custGeom>
          <a:solidFill>
            <a:srgbClr val="C00000"/>
          </a:solidFill>
          <a:ln w="381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350" dirty="0"/>
          </a:p>
          <a:p>
            <a:endParaRPr lang="en-GB" sz="1350" dirty="0"/>
          </a:p>
          <a:p>
            <a:endParaRPr lang="en-GB" sz="1350" dirty="0"/>
          </a:p>
          <a:p>
            <a:pPr algn="ctr"/>
            <a:r>
              <a:rPr lang="en-GB" sz="1200" b="1" dirty="0">
                <a:solidFill>
                  <a:schemeClr val="bg1"/>
                </a:solidFill>
              </a:rPr>
              <a:t>Student </a:t>
            </a:r>
          </a:p>
          <a:p>
            <a:pPr algn="ctr"/>
            <a:r>
              <a:rPr lang="en-GB" sz="1200" b="1" dirty="0">
                <a:solidFill>
                  <a:schemeClr val="bg1"/>
                </a:solidFill>
              </a:rPr>
              <a:t>Learning   </a:t>
            </a:r>
          </a:p>
        </p:txBody>
      </p:sp>
      <p:sp>
        <p:nvSpPr>
          <p:cNvPr id="13315" name="Freeform 3"/>
          <p:cNvSpPr>
            <a:spLocks/>
          </p:cNvSpPr>
          <p:nvPr/>
        </p:nvSpPr>
        <p:spPr bwMode="auto">
          <a:xfrm>
            <a:off x="3683442" y="3094027"/>
            <a:ext cx="1515665" cy="1288256"/>
          </a:xfrm>
          <a:custGeom>
            <a:avLst/>
            <a:gdLst>
              <a:gd name="T0" fmla="*/ 1983738 w 1632"/>
              <a:gd name="T1" fmla="*/ 473414 h 1386"/>
              <a:gd name="T2" fmla="*/ 2010981 w 1632"/>
              <a:gd name="T3" fmla="*/ 446149 h 1386"/>
              <a:gd name="T4" fmla="*/ 2020887 w 1632"/>
              <a:gd name="T5" fmla="*/ 374270 h 1386"/>
              <a:gd name="T6" fmla="*/ 1983738 w 1632"/>
              <a:gd name="T7" fmla="*/ 267690 h 1386"/>
              <a:gd name="T8" fmla="*/ 1944113 w 1632"/>
              <a:gd name="T9" fmla="*/ 213160 h 1386"/>
              <a:gd name="T10" fmla="*/ 1862386 w 1632"/>
              <a:gd name="T11" fmla="*/ 158631 h 1386"/>
              <a:gd name="T12" fmla="*/ 1825237 w 1632"/>
              <a:gd name="T13" fmla="*/ 158631 h 1386"/>
              <a:gd name="T14" fmla="*/ 1788089 w 1632"/>
              <a:gd name="T15" fmla="*/ 183417 h 1386"/>
              <a:gd name="T16" fmla="*/ 1775706 w 1632"/>
              <a:gd name="T17" fmla="*/ 242904 h 1386"/>
              <a:gd name="T18" fmla="*/ 1760846 w 1632"/>
              <a:gd name="T19" fmla="*/ 302390 h 1386"/>
              <a:gd name="T20" fmla="*/ 1733604 w 1632"/>
              <a:gd name="T21" fmla="*/ 322219 h 1386"/>
              <a:gd name="T22" fmla="*/ 1703885 w 1632"/>
              <a:gd name="T23" fmla="*/ 319740 h 1386"/>
              <a:gd name="T24" fmla="*/ 1485946 w 1632"/>
              <a:gd name="T25" fmla="*/ 0 h 1386"/>
              <a:gd name="T26" fmla="*/ 1102077 w 1632"/>
              <a:gd name="T27" fmla="*/ 22307 h 1386"/>
              <a:gd name="T28" fmla="*/ 1069881 w 1632"/>
              <a:gd name="T29" fmla="*/ 59487 h 1386"/>
              <a:gd name="T30" fmla="*/ 1079788 w 1632"/>
              <a:gd name="T31" fmla="*/ 96666 h 1386"/>
              <a:gd name="T32" fmla="*/ 1136749 w 1632"/>
              <a:gd name="T33" fmla="*/ 138802 h 1386"/>
              <a:gd name="T34" fmla="*/ 1168944 w 1632"/>
              <a:gd name="T35" fmla="*/ 180938 h 1386"/>
              <a:gd name="T36" fmla="*/ 1163991 w 1632"/>
              <a:gd name="T37" fmla="*/ 223075 h 1386"/>
              <a:gd name="T38" fmla="*/ 1129319 w 1632"/>
              <a:gd name="T39" fmla="*/ 262732 h 1386"/>
              <a:gd name="T40" fmla="*/ 1015397 w 1632"/>
              <a:gd name="T41" fmla="*/ 299912 h 1386"/>
              <a:gd name="T42" fmla="*/ 938623 w 1632"/>
              <a:gd name="T43" fmla="*/ 294954 h 1386"/>
              <a:gd name="T44" fmla="*/ 842036 w 1632"/>
              <a:gd name="T45" fmla="*/ 255297 h 1386"/>
              <a:gd name="T46" fmla="*/ 814794 w 1632"/>
              <a:gd name="T47" fmla="*/ 210682 h 1386"/>
              <a:gd name="T48" fmla="*/ 817270 w 1632"/>
              <a:gd name="T49" fmla="*/ 171024 h 1386"/>
              <a:gd name="T50" fmla="*/ 861849 w 1632"/>
              <a:gd name="T51" fmla="*/ 128888 h 1386"/>
              <a:gd name="T52" fmla="*/ 906427 w 1632"/>
              <a:gd name="T53" fmla="*/ 86751 h 1386"/>
              <a:gd name="T54" fmla="*/ 908904 w 1632"/>
              <a:gd name="T55" fmla="*/ 49572 h 1386"/>
              <a:gd name="T56" fmla="*/ 851943 w 1632"/>
              <a:gd name="T57" fmla="*/ 9914 h 1386"/>
              <a:gd name="T58" fmla="*/ 307096 w 1632"/>
              <a:gd name="T59" fmla="*/ 332133 h 1386"/>
              <a:gd name="T60" fmla="*/ 299666 w 1632"/>
              <a:gd name="T61" fmla="*/ 416406 h 1386"/>
              <a:gd name="T62" fmla="*/ 326908 w 1632"/>
              <a:gd name="T63" fmla="*/ 441192 h 1386"/>
              <a:gd name="T64" fmla="*/ 381393 w 1632"/>
              <a:gd name="T65" fmla="*/ 436235 h 1386"/>
              <a:gd name="T66" fmla="*/ 445784 w 1632"/>
              <a:gd name="T67" fmla="*/ 406492 h 1386"/>
              <a:gd name="T68" fmla="*/ 482933 w 1632"/>
              <a:gd name="T69" fmla="*/ 416406 h 1386"/>
              <a:gd name="T70" fmla="*/ 515128 w 1632"/>
              <a:gd name="T71" fmla="*/ 456064 h 1386"/>
              <a:gd name="T72" fmla="*/ 512651 w 1632"/>
              <a:gd name="T73" fmla="*/ 545294 h 1386"/>
              <a:gd name="T74" fmla="*/ 482933 w 1632"/>
              <a:gd name="T75" fmla="*/ 622130 h 1386"/>
              <a:gd name="T76" fmla="*/ 408635 w 1632"/>
              <a:gd name="T77" fmla="*/ 706403 h 1386"/>
              <a:gd name="T78" fmla="*/ 341768 w 1632"/>
              <a:gd name="T79" fmla="*/ 733668 h 1386"/>
              <a:gd name="T80" fmla="*/ 304619 w 1632"/>
              <a:gd name="T81" fmla="*/ 726232 h 1386"/>
              <a:gd name="T82" fmla="*/ 274900 w 1632"/>
              <a:gd name="T83" fmla="*/ 689053 h 1386"/>
              <a:gd name="T84" fmla="*/ 267470 w 1632"/>
              <a:gd name="T85" fmla="*/ 607259 h 1386"/>
              <a:gd name="T86" fmla="*/ 235275 w 1632"/>
              <a:gd name="T87" fmla="*/ 570080 h 1386"/>
              <a:gd name="T88" fmla="*/ 200603 w 1632"/>
              <a:gd name="T89" fmla="*/ 572558 h 1386"/>
              <a:gd name="T90" fmla="*/ 4953 w 1632"/>
              <a:gd name="T91" fmla="*/ 852641 h 1386"/>
              <a:gd name="T92" fmla="*/ 1485946 w 1632"/>
              <a:gd name="T93" fmla="*/ 1717675 h 1386"/>
              <a:gd name="T94" fmla="*/ 1805425 w 1632"/>
              <a:gd name="T95" fmla="*/ 555208 h 1386"/>
              <a:gd name="T96" fmla="*/ 1802948 w 1632"/>
              <a:gd name="T97" fmla="*/ 473414 h 1386"/>
              <a:gd name="T98" fmla="*/ 1835144 w 1632"/>
              <a:gd name="T99" fmla="*/ 448628 h 1386"/>
              <a:gd name="T100" fmla="*/ 1879722 w 1632"/>
              <a:gd name="T101" fmla="*/ 451107 h 1386"/>
              <a:gd name="T102" fmla="*/ 1951543 w 1632"/>
              <a:gd name="T103" fmla="*/ 483328 h 138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632" h="1386">
                <a:moveTo>
                  <a:pt x="1576" y="390"/>
                </a:moveTo>
                <a:lnTo>
                  <a:pt x="1576" y="390"/>
                </a:lnTo>
                <a:lnTo>
                  <a:pt x="1588" y="388"/>
                </a:lnTo>
                <a:lnTo>
                  <a:pt x="1602" y="382"/>
                </a:lnTo>
                <a:lnTo>
                  <a:pt x="1610" y="376"/>
                </a:lnTo>
                <a:lnTo>
                  <a:pt x="1618" y="368"/>
                </a:lnTo>
                <a:lnTo>
                  <a:pt x="1624" y="360"/>
                </a:lnTo>
                <a:lnTo>
                  <a:pt x="1628" y="350"/>
                </a:lnTo>
                <a:lnTo>
                  <a:pt x="1630" y="338"/>
                </a:lnTo>
                <a:lnTo>
                  <a:pt x="1632" y="328"/>
                </a:lnTo>
                <a:lnTo>
                  <a:pt x="1632" y="302"/>
                </a:lnTo>
                <a:lnTo>
                  <a:pt x="1626" y="278"/>
                </a:lnTo>
                <a:lnTo>
                  <a:pt x="1620" y="254"/>
                </a:lnTo>
                <a:lnTo>
                  <a:pt x="1612" y="234"/>
                </a:lnTo>
                <a:lnTo>
                  <a:pt x="1602" y="216"/>
                </a:lnTo>
                <a:lnTo>
                  <a:pt x="1594" y="202"/>
                </a:lnTo>
                <a:lnTo>
                  <a:pt x="1584" y="188"/>
                </a:lnTo>
                <a:lnTo>
                  <a:pt x="1570" y="172"/>
                </a:lnTo>
                <a:lnTo>
                  <a:pt x="1556" y="158"/>
                </a:lnTo>
                <a:lnTo>
                  <a:pt x="1540" y="146"/>
                </a:lnTo>
                <a:lnTo>
                  <a:pt x="1522" y="136"/>
                </a:lnTo>
                <a:lnTo>
                  <a:pt x="1504" y="128"/>
                </a:lnTo>
                <a:lnTo>
                  <a:pt x="1496" y="126"/>
                </a:lnTo>
                <a:lnTo>
                  <a:pt x="1486" y="126"/>
                </a:lnTo>
                <a:lnTo>
                  <a:pt x="1474" y="128"/>
                </a:lnTo>
                <a:lnTo>
                  <a:pt x="1460" y="134"/>
                </a:lnTo>
                <a:lnTo>
                  <a:pt x="1452" y="140"/>
                </a:lnTo>
                <a:lnTo>
                  <a:pt x="1444" y="148"/>
                </a:lnTo>
                <a:lnTo>
                  <a:pt x="1440" y="154"/>
                </a:lnTo>
                <a:lnTo>
                  <a:pt x="1436" y="162"/>
                </a:lnTo>
                <a:lnTo>
                  <a:pt x="1434" y="178"/>
                </a:lnTo>
                <a:lnTo>
                  <a:pt x="1434" y="196"/>
                </a:lnTo>
                <a:lnTo>
                  <a:pt x="1434" y="212"/>
                </a:lnTo>
                <a:lnTo>
                  <a:pt x="1432" y="228"/>
                </a:lnTo>
                <a:lnTo>
                  <a:pt x="1428" y="236"/>
                </a:lnTo>
                <a:lnTo>
                  <a:pt x="1422" y="244"/>
                </a:lnTo>
                <a:lnTo>
                  <a:pt x="1416" y="250"/>
                </a:lnTo>
                <a:lnTo>
                  <a:pt x="1406" y="258"/>
                </a:lnTo>
                <a:lnTo>
                  <a:pt x="1400" y="260"/>
                </a:lnTo>
                <a:lnTo>
                  <a:pt x="1392" y="260"/>
                </a:lnTo>
                <a:lnTo>
                  <a:pt x="1384" y="260"/>
                </a:lnTo>
                <a:lnTo>
                  <a:pt x="1376" y="258"/>
                </a:lnTo>
                <a:lnTo>
                  <a:pt x="1360" y="248"/>
                </a:lnTo>
                <a:lnTo>
                  <a:pt x="1344" y="236"/>
                </a:lnTo>
                <a:lnTo>
                  <a:pt x="1330" y="224"/>
                </a:lnTo>
                <a:lnTo>
                  <a:pt x="1200" y="0"/>
                </a:lnTo>
                <a:lnTo>
                  <a:pt x="936" y="0"/>
                </a:lnTo>
                <a:lnTo>
                  <a:pt x="914" y="8"/>
                </a:lnTo>
                <a:lnTo>
                  <a:pt x="890" y="18"/>
                </a:lnTo>
                <a:lnTo>
                  <a:pt x="880" y="24"/>
                </a:lnTo>
                <a:lnTo>
                  <a:pt x="872" y="32"/>
                </a:lnTo>
                <a:lnTo>
                  <a:pt x="866" y="40"/>
                </a:lnTo>
                <a:lnTo>
                  <a:pt x="864" y="48"/>
                </a:lnTo>
                <a:lnTo>
                  <a:pt x="866" y="60"/>
                </a:lnTo>
                <a:lnTo>
                  <a:pt x="868" y="70"/>
                </a:lnTo>
                <a:lnTo>
                  <a:pt x="872" y="78"/>
                </a:lnTo>
                <a:lnTo>
                  <a:pt x="876" y="84"/>
                </a:lnTo>
                <a:lnTo>
                  <a:pt x="890" y="96"/>
                </a:lnTo>
                <a:lnTo>
                  <a:pt x="904" y="104"/>
                </a:lnTo>
                <a:lnTo>
                  <a:pt x="918" y="112"/>
                </a:lnTo>
                <a:lnTo>
                  <a:pt x="932" y="122"/>
                </a:lnTo>
                <a:lnTo>
                  <a:pt x="936" y="130"/>
                </a:lnTo>
                <a:lnTo>
                  <a:pt x="940" y="138"/>
                </a:lnTo>
                <a:lnTo>
                  <a:pt x="944" y="146"/>
                </a:lnTo>
                <a:lnTo>
                  <a:pt x="944" y="158"/>
                </a:lnTo>
                <a:lnTo>
                  <a:pt x="944" y="170"/>
                </a:lnTo>
                <a:lnTo>
                  <a:pt x="940" y="180"/>
                </a:lnTo>
                <a:lnTo>
                  <a:pt x="936" y="190"/>
                </a:lnTo>
                <a:lnTo>
                  <a:pt x="928" y="198"/>
                </a:lnTo>
                <a:lnTo>
                  <a:pt x="920" y="206"/>
                </a:lnTo>
                <a:lnTo>
                  <a:pt x="912" y="212"/>
                </a:lnTo>
                <a:lnTo>
                  <a:pt x="890" y="224"/>
                </a:lnTo>
                <a:lnTo>
                  <a:pt x="866" y="232"/>
                </a:lnTo>
                <a:lnTo>
                  <a:pt x="842" y="238"/>
                </a:lnTo>
                <a:lnTo>
                  <a:pt x="820" y="242"/>
                </a:lnTo>
                <a:lnTo>
                  <a:pt x="800" y="242"/>
                </a:lnTo>
                <a:lnTo>
                  <a:pt x="782" y="242"/>
                </a:lnTo>
                <a:lnTo>
                  <a:pt x="758" y="238"/>
                </a:lnTo>
                <a:lnTo>
                  <a:pt x="734" y="232"/>
                </a:lnTo>
                <a:lnTo>
                  <a:pt x="710" y="224"/>
                </a:lnTo>
                <a:lnTo>
                  <a:pt x="690" y="212"/>
                </a:lnTo>
                <a:lnTo>
                  <a:pt x="680" y="206"/>
                </a:lnTo>
                <a:lnTo>
                  <a:pt x="672" y="198"/>
                </a:lnTo>
                <a:lnTo>
                  <a:pt x="666" y="190"/>
                </a:lnTo>
                <a:lnTo>
                  <a:pt x="660" y="180"/>
                </a:lnTo>
                <a:lnTo>
                  <a:pt x="658" y="170"/>
                </a:lnTo>
                <a:lnTo>
                  <a:pt x="656" y="158"/>
                </a:lnTo>
                <a:lnTo>
                  <a:pt x="658" y="146"/>
                </a:lnTo>
                <a:lnTo>
                  <a:pt x="660" y="138"/>
                </a:lnTo>
                <a:lnTo>
                  <a:pt x="664" y="130"/>
                </a:lnTo>
                <a:lnTo>
                  <a:pt x="670" y="122"/>
                </a:lnTo>
                <a:lnTo>
                  <a:pt x="682" y="112"/>
                </a:lnTo>
                <a:lnTo>
                  <a:pt x="696" y="104"/>
                </a:lnTo>
                <a:lnTo>
                  <a:pt x="712" y="96"/>
                </a:lnTo>
                <a:lnTo>
                  <a:pt x="724" y="84"/>
                </a:lnTo>
                <a:lnTo>
                  <a:pt x="730" y="78"/>
                </a:lnTo>
                <a:lnTo>
                  <a:pt x="732" y="70"/>
                </a:lnTo>
                <a:lnTo>
                  <a:pt x="736" y="60"/>
                </a:lnTo>
                <a:lnTo>
                  <a:pt x="736" y="48"/>
                </a:lnTo>
                <a:lnTo>
                  <a:pt x="734" y="40"/>
                </a:lnTo>
                <a:lnTo>
                  <a:pt x="728" y="32"/>
                </a:lnTo>
                <a:lnTo>
                  <a:pt x="720" y="24"/>
                </a:lnTo>
                <a:lnTo>
                  <a:pt x="710" y="18"/>
                </a:lnTo>
                <a:lnTo>
                  <a:pt x="688" y="8"/>
                </a:lnTo>
                <a:lnTo>
                  <a:pt x="666" y="0"/>
                </a:lnTo>
                <a:lnTo>
                  <a:pt x="402" y="0"/>
                </a:lnTo>
                <a:lnTo>
                  <a:pt x="248" y="268"/>
                </a:lnTo>
                <a:lnTo>
                  <a:pt x="242" y="290"/>
                </a:lnTo>
                <a:lnTo>
                  <a:pt x="240" y="314"/>
                </a:lnTo>
                <a:lnTo>
                  <a:pt x="240" y="326"/>
                </a:lnTo>
                <a:lnTo>
                  <a:pt x="242" y="336"/>
                </a:lnTo>
                <a:lnTo>
                  <a:pt x="248" y="344"/>
                </a:lnTo>
                <a:lnTo>
                  <a:pt x="254" y="350"/>
                </a:lnTo>
                <a:lnTo>
                  <a:pt x="264" y="356"/>
                </a:lnTo>
                <a:lnTo>
                  <a:pt x="274" y="358"/>
                </a:lnTo>
                <a:lnTo>
                  <a:pt x="284" y="358"/>
                </a:lnTo>
                <a:lnTo>
                  <a:pt x="292" y="358"/>
                </a:lnTo>
                <a:lnTo>
                  <a:pt x="308" y="352"/>
                </a:lnTo>
                <a:lnTo>
                  <a:pt x="322" y="344"/>
                </a:lnTo>
                <a:lnTo>
                  <a:pt x="336" y="336"/>
                </a:lnTo>
                <a:lnTo>
                  <a:pt x="352" y="330"/>
                </a:lnTo>
                <a:lnTo>
                  <a:pt x="360" y="328"/>
                </a:lnTo>
                <a:lnTo>
                  <a:pt x="370" y="328"/>
                </a:lnTo>
                <a:lnTo>
                  <a:pt x="378" y="332"/>
                </a:lnTo>
                <a:lnTo>
                  <a:pt x="390" y="336"/>
                </a:lnTo>
                <a:lnTo>
                  <a:pt x="398" y="342"/>
                </a:lnTo>
                <a:lnTo>
                  <a:pt x="406" y="350"/>
                </a:lnTo>
                <a:lnTo>
                  <a:pt x="412" y="358"/>
                </a:lnTo>
                <a:lnTo>
                  <a:pt x="416" y="368"/>
                </a:lnTo>
                <a:lnTo>
                  <a:pt x="418" y="380"/>
                </a:lnTo>
                <a:lnTo>
                  <a:pt x="420" y="392"/>
                </a:lnTo>
                <a:lnTo>
                  <a:pt x="418" y="416"/>
                </a:lnTo>
                <a:lnTo>
                  <a:pt x="414" y="440"/>
                </a:lnTo>
                <a:lnTo>
                  <a:pt x="408" y="464"/>
                </a:lnTo>
                <a:lnTo>
                  <a:pt x="400" y="486"/>
                </a:lnTo>
                <a:lnTo>
                  <a:pt x="390" y="502"/>
                </a:lnTo>
                <a:lnTo>
                  <a:pt x="380" y="518"/>
                </a:lnTo>
                <a:lnTo>
                  <a:pt x="366" y="536"/>
                </a:lnTo>
                <a:lnTo>
                  <a:pt x="348" y="554"/>
                </a:lnTo>
                <a:lnTo>
                  <a:pt x="330" y="570"/>
                </a:lnTo>
                <a:lnTo>
                  <a:pt x="308" y="584"/>
                </a:lnTo>
                <a:lnTo>
                  <a:pt x="298" y="588"/>
                </a:lnTo>
                <a:lnTo>
                  <a:pt x="288" y="592"/>
                </a:lnTo>
                <a:lnTo>
                  <a:pt x="276" y="592"/>
                </a:lnTo>
                <a:lnTo>
                  <a:pt x="266" y="592"/>
                </a:lnTo>
                <a:lnTo>
                  <a:pt x="256" y="590"/>
                </a:lnTo>
                <a:lnTo>
                  <a:pt x="246" y="586"/>
                </a:lnTo>
                <a:lnTo>
                  <a:pt x="236" y="578"/>
                </a:lnTo>
                <a:lnTo>
                  <a:pt x="230" y="572"/>
                </a:lnTo>
                <a:lnTo>
                  <a:pt x="224" y="564"/>
                </a:lnTo>
                <a:lnTo>
                  <a:pt x="222" y="556"/>
                </a:lnTo>
                <a:lnTo>
                  <a:pt x="218" y="540"/>
                </a:lnTo>
                <a:lnTo>
                  <a:pt x="218" y="522"/>
                </a:lnTo>
                <a:lnTo>
                  <a:pt x="218" y="506"/>
                </a:lnTo>
                <a:lnTo>
                  <a:pt x="216" y="490"/>
                </a:lnTo>
                <a:lnTo>
                  <a:pt x="212" y="482"/>
                </a:lnTo>
                <a:lnTo>
                  <a:pt x="206" y="474"/>
                </a:lnTo>
                <a:lnTo>
                  <a:pt x="200" y="468"/>
                </a:lnTo>
                <a:lnTo>
                  <a:pt x="190" y="460"/>
                </a:lnTo>
                <a:lnTo>
                  <a:pt x="182" y="458"/>
                </a:lnTo>
                <a:lnTo>
                  <a:pt x="172" y="458"/>
                </a:lnTo>
                <a:lnTo>
                  <a:pt x="162" y="462"/>
                </a:lnTo>
                <a:lnTo>
                  <a:pt x="152" y="466"/>
                </a:lnTo>
                <a:lnTo>
                  <a:pt x="132" y="480"/>
                </a:lnTo>
                <a:lnTo>
                  <a:pt x="116" y="496"/>
                </a:lnTo>
                <a:lnTo>
                  <a:pt x="4" y="688"/>
                </a:lnTo>
                <a:lnTo>
                  <a:pt x="2" y="688"/>
                </a:lnTo>
                <a:lnTo>
                  <a:pt x="0" y="694"/>
                </a:lnTo>
                <a:lnTo>
                  <a:pt x="400" y="1386"/>
                </a:lnTo>
                <a:lnTo>
                  <a:pt x="1200" y="1386"/>
                </a:lnTo>
                <a:lnTo>
                  <a:pt x="1600" y="694"/>
                </a:lnTo>
                <a:lnTo>
                  <a:pt x="1598" y="688"/>
                </a:lnTo>
                <a:lnTo>
                  <a:pt x="1458" y="448"/>
                </a:lnTo>
                <a:lnTo>
                  <a:pt x="1454" y="426"/>
                </a:lnTo>
                <a:lnTo>
                  <a:pt x="1452" y="402"/>
                </a:lnTo>
                <a:lnTo>
                  <a:pt x="1454" y="392"/>
                </a:lnTo>
                <a:lnTo>
                  <a:pt x="1456" y="382"/>
                </a:lnTo>
                <a:lnTo>
                  <a:pt x="1460" y="374"/>
                </a:lnTo>
                <a:lnTo>
                  <a:pt x="1466" y="368"/>
                </a:lnTo>
                <a:lnTo>
                  <a:pt x="1482" y="362"/>
                </a:lnTo>
                <a:lnTo>
                  <a:pt x="1496" y="360"/>
                </a:lnTo>
                <a:lnTo>
                  <a:pt x="1508" y="360"/>
                </a:lnTo>
                <a:lnTo>
                  <a:pt x="1518" y="364"/>
                </a:lnTo>
                <a:lnTo>
                  <a:pt x="1536" y="374"/>
                </a:lnTo>
                <a:lnTo>
                  <a:pt x="1556" y="384"/>
                </a:lnTo>
                <a:lnTo>
                  <a:pt x="1566" y="388"/>
                </a:lnTo>
                <a:lnTo>
                  <a:pt x="1576" y="390"/>
                </a:lnTo>
                <a:close/>
              </a:path>
            </a:pathLst>
          </a:custGeom>
          <a:solidFill>
            <a:schemeClr val="accent5"/>
          </a:solidFill>
          <a:ln w="381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350"/>
          </a:p>
        </p:txBody>
      </p:sp>
      <p:sp>
        <p:nvSpPr>
          <p:cNvPr id="13316" name="Freeform 4"/>
          <p:cNvSpPr>
            <a:spLocks/>
          </p:cNvSpPr>
          <p:nvPr/>
        </p:nvSpPr>
        <p:spPr bwMode="auto">
          <a:xfrm>
            <a:off x="2573779" y="2230823"/>
            <a:ext cx="1501378" cy="1503760"/>
          </a:xfrm>
          <a:custGeom>
            <a:avLst/>
            <a:gdLst>
              <a:gd name="T0" fmla="*/ 1682237 w 1616"/>
              <a:gd name="T1" fmla="*/ 1724956 h 1618"/>
              <a:gd name="T2" fmla="*/ 1729310 w 1616"/>
              <a:gd name="T3" fmla="*/ 1732391 h 1618"/>
              <a:gd name="T4" fmla="*/ 1751607 w 1616"/>
              <a:gd name="T5" fmla="*/ 1799307 h 1618"/>
              <a:gd name="T6" fmla="*/ 1773905 w 1616"/>
              <a:gd name="T7" fmla="*/ 1868702 h 1618"/>
              <a:gd name="T8" fmla="*/ 1823455 w 1616"/>
              <a:gd name="T9" fmla="*/ 1886051 h 1618"/>
              <a:gd name="T10" fmla="*/ 1912646 w 1616"/>
              <a:gd name="T11" fmla="*/ 1838961 h 1618"/>
              <a:gd name="T12" fmla="*/ 1977062 w 1616"/>
              <a:gd name="T13" fmla="*/ 1754696 h 1618"/>
              <a:gd name="T14" fmla="*/ 1999359 w 1616"/>
              <a:gd name="T15" fmla="*/ 1623342 h 1618"/>
              <a:gd name="T16" fmla="*/ 1964674 w 1616"/>
              <a:gd name="T17" fmla="*/ 1568817 h 1618"/>
              <a:gd name="T18" fmla="*/ 1917601 w 1616"/>
              <a:gd name="T19" fmla="*/ 1561382 h 1618"/>
              <a:gd name="T20" fmla="*/ 1833366 w 1616"/>
              <a:gd name="T21" fmla="*/ 1596080 h 1618"/>
              <a:gd name="T22" fmla="*/ 1788770 w 1616"/>
              <a:gd name="T23" fmla="*/ 1578731 h 1618"/>
              <a:gd name="T24" fmla="*/ 1788770 w 1616"/>
              <a:gd name="T25" fmla="*/ 1484552 h 1618"/>
              <a:gd name="T26" fmla="*/ 1811068 w 1616"/>
              <a:gd name="T27" fmla="*/ 859999 h 1618"/>
              <a:gd name="T28" fmla="*/ 1726832 w 1616"/>
              <a:gd name="T29" fmla="*/ 810432 h 1618"/>
              <a:gd name="T30" fmla="*/ 1689669 w 1616"/>
              <a:gd name="T31" fmla="*/ 840172 h 1618"/>
              <a:gd name="T32" fmla="*/ 1677282 w 1616"/>
              <a:gd name="T33" fmla="*/ 931873 h 1618"/>
              <a:gd name="T34" fmla="*/ 1647551 w 1616"/>
              <a:gd name="T35" fmla="*/ 969048 h 1618"/>
              <a:gd name="T36" fmla="*/ 1583136 w 1616"/>
              <a:gd name="T37" fmla="*/ 971527 h 1618"/>
              <a:gd name="T38" fmla="*/ 1481558 w 1616"/>
              <a:gd name="T39" fmla="*/ 887262 h 1618"/>
              <a:gd name="T40" fmla="*/ 1439440 w 1616"/>
              <a:gd name="T41" fmla="*/ 790605 h 1618"/>
              <a:gd name="T42" fmla="*/ 1441917 w 1616"/>
              <a:gd name="T43" fmla="*/ 688991 h 1618"/>
              <a:gd name="T44" fmla="*/ 1484035 w 1616"/>
              <a:gd name="T45" fmla="*/ 654293 h 1618"/>
              <a:gd name="T46" fmla="*/ 1553406 w 1616"/>
              <a:gd name="T47" fmla="*/ 669164 h 1618"/>
              <a:gd name="T48" fmla="*/ 1625254 w 1616"/>
              <a:gd name="T49" fmla="*/ 684034 h 1618"/>
              <a:gd name="T50" fmla="*/ 1654984 w 1616"/>
              <a:gd name="T51" fmla="*/ 646858 h 1618"/>
              <a:gd name="T52" fmla="*/ 1484035 w 1616"/>
              <a:gd name="T53" fmla="*/ 294928 h 1618"/>
              <a:gd name="T54" fmla="*/ 1117362 w 1616"/>
              <a:gd name="T55" fmla="*/ 285014 h 1618"/>
              <a:gd name="T56" fmla="*/ 1109929 w 1616"/>
              <a:gd name="T57" fmla="*/ 280057 h 1618"/>
              <a:gd name="T58" fmla="*/ 1102497 w 1616"/>
              <a:gd name="T59" fmla="*/ 277579 h 1618"/>
              <a:gd name="T60" fmla="*/ 1097542 w 1616"/>
              <a:gd name="T61" fmla="*/ 272622 h 1618"/>
              <a:gd name="T62" fmla="*/ 1090109 w 1616"/>
              <a:gd name="T63" fmla="*/ 267666 h 1618"/>
              <a:gd name="T64" fmla="*/ 1085154 w 1616"/>
              <a:gd name="T65" fmla="*/ 262709 h 1618"/>
              <a:gd name="T66" fmla="*/ 1082677 w 1616"/>
              <a:gd name="T67" fmla="*/ 257752 h 1618"/>
              <a:gd name="T68" fmla="*/ 1080199 w 1616"/>
              <a:gd name="T69" fmla="*/ 255274 h 1618"/>
              <a:gd name="T70" fmla="*/ 1075244 w 1616"/>
              <a:gd name="T71" fmla="*/ 247838 h 1618"/>
              <a:gd name="T72" fmla="*/ 1075244 w 1616"/>
              <a:gd name="T73" fmla="*/ 240403 h 1618"/>
              <a:gd name="T74" fmla="*/ 1075244 w 1616"/>
              <a:gd name="T75" fmla="*/ 240403 h 1618"/>
              <a:gd name="T76" fmla="*/ 1107452 w 1616"/>
              <a:gd name="T77" fmla="*/ 183400 h 1618"/>
              <a:gd name="T78" fmla="*/ 1169390 w 1616"/>
              <a:gd name="T79" fmla="*/ 131354 h 1618"/>
              <a:gd name="T80" fmla="*/ 1169390 w 1616"/>
              <a:gd name="T81" fmla="*/ 79308 h 1618"/>
              <a:gd name="T82" fmla="*/ 1107452 w 1616"/>
              <a:gd name="T83" fmla="*/ 22305 h 1618"/>
              <a:gd name="T84" fmla="*/ 995963 w 1616"/>
              <a:gd name="T85" fmla="*/ 0 h 1618"/>
              <a:gd name="T86" fmla="*/ 859700 w 1616"/>
              <a:gd name="T87" fmla="*/ 37176 h 1618"/>
              <a:gd name="T88" fmla="*/ 820059 w 1616"/>
              <a:gd name="T89" fmla="*/ 91700 h 1618"/>
              <a:gd name="T90" fmla="*/ 827492 w 1616"/>
              <a:gd name="T91" fmla="*/ 141268 h 1618"/>
              <a:gd name="T92" fmla="*/ 901818 w 1616"/>
              <a:gd name="T93" fmla="*/ 195792 h 1618"/>
              <a:gd name="T94" fmla="*/ 916683 w 1616"/>
              <a:gd name="T95" fmla="*/ 240403 h 1618"/>
              <a:gd name="T96" fmla="*/ 916683 w 1616"/>
              <a:gd name="T97" fmla="*/ 240403 h 1618"/>
              <a:gd name="T98" fmla="*/ 916683 w 1616"/>
              <a:gd name="T99" fmla="*/ 250317 h 1618"/>
              <a:gd name="T100" fmla="*/ 914205 w 1616"/>
              <a:gd name="T101" fmla="*/ 255274 h 1618"/>
              <a:gd name="T102" fmla="*/ 909250 w 1616"/>
              <a:gd name="T103" fmla="*/ 260230 h 1618"/>
              <a:gd name="T104" fmla="*/ 906773 w 1616"/>
              <a:gd name="T105" fmla="*/ 262709 h 1618"/>
              <a:gd name="T106" fmla="*/ 899340 w 1616"/>
              <a:gd name="T107" fmla="*/ 270144 h 1618"/>
              <a:gd name="T108" fmla="*/ 894385 w 1616"/>
              <a:gd name="T109" fmla="*/ 272622 h 1618"/>
              <a:gd name="T110" fmla="*/ 886953 w 1616"/>
              <a:gd name="T111" fmla="*/ 277579 h 1618"/>
              <a:gd name="T112" fmla="*/ 881997 w 1616"/>
              <a:gd name="T113" fmla="*/ 280057 h 1618"/>
              <a:gd name="T114" fmla="*/ 874565 w 1616"/>
              <a:gd name="T115" fmla="*/ 285014 h 1618"/>
              <a:gd name="T116" fmla="*/ 0 w 1616"/>
              <a:gd name="T117" fmla="*/ 1147492 h 161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616" h="1618">
                <a:moveTo>
                  <a:pt x="1312" y="1426"/>
                </a:moveTo>
                <a:lnTo>
                  <a:pt x="1312" y="1426"/>
                </a:lnTo>
                <a:lnTo>
                  <a:pt x="1328" y="1410"/>
                </a:lnTo>
                <a:lnTo>
                  <a:pt x="1348" y="1396"/>
                </a:lnTo>
                <a:lnTo>
                  <a:pt x="1358" y="1392"/>
                </a:lnTo>
                <a:lnTo>
                  <a:pt x="1368" y="1388"/>
                </a:lnTo>
                <a:lnTo>
                  <a:pt x="1378" y="1388"/>
                </a:lnTo>
                <a:lnTo>
                  <a:pt x="1386" y="1390"/>
                </a:lnTo>
                <a:lnTo>
                  <a:pt x="1396" y="1398"/>
                </a:lnTo>
                <a:lnTo>
                  <a:pt x="1402" y="1404"/>
                </a:lnTo>
                <a:lnTo>
                  <a:pt x="1408" y="1412"/>
                </a:lnTo>
                <a:lnTo>
                  <a:pt x="1412" y="1420"/>
                </a:lnTo>
                <a:lnTo>
                  <a:pt x="1414" y="1436"/>
                </a:lnTo>
                <a:lnTo>
                  <a:pt x="1414" y="1452"/>
                </a:lnTo>
                <a:lnTo>
                  <a:pt x="1414" y="1470"/>
                </a:lnTo>
                <a:lnTo>
                  <a:pt x="1418" y="1486"/>
                </a:lnTo>
                <a:lnTo>
                  <a:pt x="1420" y="1494"/>
                </a:lnTo>
                <a:lnTo>
                  <a:pt x="1426" y="1502"/>
                </a:lnTo>
                <a:lnTo>
                  <a:pt x="1432" y="1508"/>
                </a:lnTo>
                <a:lnTo>
                  <a:pt x="1442" y="1516"/>
                </a:lnTo>
                <a:lnTo>
                  <a:pt x="1452" y="1520"/>
                </a:lnTo>
                <a:lnTo>
                  <a:pt x="1462" y="1522"/>
                </a:lnTo>
                <a:lnTo>
                  <a:pt x="1472" y="1522"/>
                </a:lnTo>
                <a:lnTo>
                  <a:pt x="1484" y="1522"/>
                </a:lnTo>
                <a:lnTo>
                  <a:pt x="1494" y="1518"/>
                </a:lnTo>
                <a:lnTo>
                  <a:pt x="1504" y="1514"/>
                </a:lnTo>
                <a:lnTo>
                  <a:pt x="1526" y="1500"/>
                </a:lnTo>
                <a:lnTo>
                  <a:pt x="1544" y="1484"/>
                </a:lnTo>
                <a:lnTo>
                  <a:pt x="1562" y="1466"/>
                </a:lnTo>
                <a:lnTo>
                  <a:pt x="1576" y="1448"/>
                </a:lnTo>
                <a:lnTo>
                  <a:pt x="1586" y="1432"/>
                </a:lnTo>
                <a:lnTo>
                  <a:pt x="1596" y="1416"/>
                </a:lnTo>
                <a:lnTo>
                  <a:pt x="1604" y="1394"/>
                </a:lnTo>
                <a:lnTo>
                  <a:pt x="1610" y="1370"/>
                </a:lnTo>
                <a:lnTo>
                  <a:pt x="1614" y="1346"/>
                </a:lnTo>
                <a:lnTo>
                  <a:pt x="1616" y="1322"/>
                </a:lnTo>
                <a:lnTo>
                  <a:pt x="1614" y="1310"/>
                </a:lnTo>
                <a:lnTo>
                  <a:pt x="1612" y="1298"/>
                </a:lnTo>
                <a:lnTo>
                  <a:pt x="1608" y="1288"/>
                </a:lnTo>
                <a:lnTo>
                  <a:pt x="1602" y="1280"/>
                </a:lnTo>
                <a:lnTo>
                  <a:pt x="1594" y="1272"/>
                </a:lnTo>
                <a:lnTo>
                  <a:pt x="1586" y="1266"/>
                </a:lnTo>
                <a:lnTo>
                  <a:pt x="1574" y="1262"/>
                </a:lnTo>
                <a:lnTo>
                  <a:pt x="1566" y="1258"/>
                </a:lnTo>
                <a:lnTo>
                  <a:pt x="1556" y="1258"/>
                </a:lnTo>
                <a:lnTo>
                  <a:pt x="1548" y="1260"/>
                </a:lnTo>
                <a:lnTo>
                  <a:pt x="1532" y="1266"/>
                </a:lnTo>
                <a:lnTo>
                  <a:pt x="1518" y="1274"/>
                </a:lnTo>
                <a:lnTo>
                  <a:pt x="1504" y="1282"/>
                </a:lnTo>
                <a:lnTo>
                  <a:pt x="1488" y="1288"/>
                </a:lnTo>
                <a:lnTo>
                  <a:pt x="1480" y="1288"/>
                </a:lnTo>
                <a:lnTo>
                  <a:pt x="1470" y="1288"/>
                </a:lnTo>
                <a:lnTo>
                  <a:pt x="1460" y="1286"/>
                </a:lnTo>
                <a:lnTo>
                  <a:pt x="1450" y="1280"/>
                </a:lnTo>
                <a:lnTo>
                  <a:pt x="1444" y="1274"/>
                </a:lnTo>
                <a:lnTo>
                  <a:pt x="1438" y="1266"/>
                </a:lnTo>
                <a:lnTo>
                  <a:pt x="1436" y="1256"/>
                </a:lnTo>
                <a:lnTo>
                  <a:pt x="1436" y="1244"/>
                </a:lnTo>
                <a:lnTo>
                  <a:pt x="1438" y="1220"/>
                </a:lnTo>
                <a:lnTo>
                  <a:pt x="1444" y="1198"/>
                </a:lnTo>
                <a:lnTo>
                  <a:pt x="1598" y="930"/>
                </a:lnTo>
                <a:lnTo>
                  <a:pt x="1600" y="926"/>
                </a:lnTo>
                <a:lnTo>
                  <a:pt x="1596" y="926"/>
                </a:lnTo>
                <a:lnTo>
                  <a:pt x="1462" y="694"/>
                </a:lnTo>
                <a:lnTo>
                  <a:pt x="1446" y="678"/>
                </a:lnTo>
                <a:lnTo>
                  <a:pt x="1426" y="664"/>
                </a:lnTo>
                <a:lnTo>
                  <a:pt x="1414" y="658"/>
                </a:lnTo>
                <a:lnTo>
                  <a:pt x="1404" y="656"/>
                </a:lnTo>
                <a:lnTo>
                  <a:pt x="1394" y="654"/>
                </a:lnTo>
                <a:lnTo>
                  <a:pt x="1386" y="658"/>
                </a:lnTo>
                <a:lnTo>
                  <a:pt x="1376" y="664"/>
                </a:lnTo>
                <a:lnTo>
                  <a:pt x="1368" y="672"/>
                </a:lnTo>
                <a:lnTo>
                  <a:pt x="1364" y="678"/>
                </a:lnTo>
                <a:lnTo>
                  <a:pt x="1360" y="686"/>
                </a:lnTo>
                <a:lnTo>
                  <a:pt x="1358" y="702"/>
                </a:lnTo>
                <a:lnTo>
                  <a:pt x="1358" y="720"/>
                </a:lnTo>
                <a:lnTo>
                  <a:pt x="1358" y="736"/>
                </a:lnTo>
                <a:lnTo>
                  <a:pt x="1354" y="752"/>
                </a:lnTo>
                <a:lnTo>
                  <a:pt x="1352" y="760"/>
                </a:lnTo>
                <a:lnTo>
                  <a:pt x="1346" y="768"/>
                </a:lnTo>
                <a:lnTo>
                  <a:pt x="1340" y="776"/>
                </a:lnTo>
                <a:lnTo>
                  <a:pt x="1330" y="782"/>
                </a:lnTo>
                <a:lnTo>
                  <a:pt x="1320" y="786"/>
                </a:lnTo>
                <a:lnTo>
                  <a:pt x="1310" y="790"/>
                </a:lnTo>
                <a:lnTo>
                  <a:pt x="1300" y="790"/>
                </a:lnTo>
                <a:lnTo>
                  <a:pt x="1288" y="788"/>
                </a:lnTo>
                <a:lnTo>
                  <a:pt x="1278" y="784"/>
                </a:lnTo>
                <a:lnTo>
                  <a:pt x="1268" y="780"/>
                </a:lnTo>
                <a:lnTo>
                  <a:pt x="1246" y="768"/>
                </a:lnTo>
                <a:lnTo>
                  <a:pt x="1228" y="752"/>
                </a:lnTo>
                <a:lnTo>
                  <a:pt x="1210" y="734"/>
                </a:lnTo>
                <a:lnTo>
                  <a:pt x="1196" y="716"/>
                </a:lnTo>
                <a:lnTo>
                  <a:pt x="1186" y="700"/>
                </a:lnTo>
                <a:lnTo>
                  <a:pt x="1176" y="682"/>
                </a:lnTo>
                <a:lnTo>
                  <a:pt x="1168" y="660"/>
                </a:lnTo>
                <a:lnTo>
                  <a:pt x="1162" y="638"/>
                </a:lnTo>
                <a:lnTo>
                  <a:pt x="1156" y="612"/>
                </a:lnTo>
                <a:lnTo>
                  <a:pt x="1156" y="588"/>
                </a:lnTo>
                <a:lnTo>
                  <a:pt x="1158" y="576"/>
                </a:lnTo>
                <a:lnTo>
                  <a:pt x="1160" y="566"/>
                </a:lnTo>
                <a:lnTo>
                  <a:pt x="1164" y="556"/>
                </a:lnTo>
                <a:lnTo>
                  <a:pt x="1170" y="546"/>
                </a:lnTo>
                <a:lnTo>
                  <a:pt x="1178" y="538"/>
                </a:lnTo>
                <a:lnTo>
                  <a:pt x="1186" y="532"/>
                </a:lnTo>
                <a:lnTo>
                  <a:pt x="1198" y="528"/>
                </a:lnTo>
                <a:lnTo>
                  <a:pt x="1206" y="526"/>
                </a:lnTo>
                <a:lnTo>
                  <a:pt x="1216" y="524"/>
                </a:lnTo>
                <a:lnTo>
                  <a:pt x="1224" y="526"/>
                </a:lnTo>
                <a:lnTo>
                  <a:pt x="1240" y="532"/>
                </a:lnTo>
                <a:lnTo>
                  <a:pt x="1254" y="540"/>
                </a:lnTo>
                <a:lnTo>
                  <a:pt x="1268" y="548"/>
                </a:lnTo>
                <a:lnTo>
                  <a:pt x="1284" y="554"/>
                </a:lnTo>
                <a:lnTo>
                  <a:pt x="1292" y="556"/>
                </a:lnTo>
                <a:lnTo>
                  <a:pt x="1302" y="554"/>
                </a:lnTo>
                <a:lnTo>
                  <a:pt x="1312" y="552"/>
                </a:lnTo>
                <a:lnTo>
                  <a:pt x="1322" y="546"/>
                </a:lnTo>
                <a:lnTo>
                  <a:pt x="1328" y="540"/>
                </a:lnTo>
                <a:lnTo>
                  <a:pt x="1334" y="532"/>
                </a:lnTo>
                <a:lnTo>
                  <a:pt x="1336" y="522"/>
                </a:lnTo>
                <a:lnTo>
                  <a:pt x="1336" y="510"/>
                </a:lnTo>
                <a:lnTo>
                  <a:pt x="1334" y="484"/>
                </a:lnTo>
                <a:lnTo>
                  <a:pt x="1328" y="462"/>
                </a:lnTo>
                <a:lnTo>
                  <a:pt x="1198" y="238"/>
                </a:lnTo>
                <a:lnTo>
                  <a:pt x="924" y="238"/>
                </a:lnTo>
                <a:lnTo>
                  <a:pt x="902" y="230"/>
                </a:lnTo>
                <a:lnTo>
                  <a:pt x="898" y="228"/>
                </a:lnTo>
                <a:lnTo>
                  <a:pt x="896" y="226"/>
                </a:lnTo>
                <a:lnTo>
                  <a:pt x="894" y="226"/>
                </a:lnTo>
                <a:lnTo>
                  <a:pt x="892" y="224"/>
                </a:lnTo>
                <a:lnTo>
                  <a:pt x="890" y="224"/>
                </a:lnTo>
                <a:lnTo>
                  <a:pt x="888" y="222"/>
                </a:lnTo>
                <a:lnTo>
                  <a:pt x="886" y="220"/>
                </a:lnTo>
                <a:lnTo>
                  <a:pt x="884" y="220"/>
                </a:lnTo>
                <a:lnTo>
                  <a:pt x="882" y="218"/>
                </a:lnTo>
                <a:lnTo>
                  <a:pt x="880" y="216"/>
                </a:lnTo>
                <a:lnTo>
                  <a:pt x="878" y="214"/>
                </a:lnTo>
                <a:lnTo>
                  <a:pt x="876" y="212"/>
                </a:lnTo>
                <a:lnTo>
                  <a:pt x="874" y="210"/>
                </a:lnTo>
                <a:lnTo>
                  <a:pt x="874" y="208"/>
                </a:lnTo>
                <a:lnTo>
                  <a:pt x="872" y="206"/>
                </a:lnTo>
                <a:lnTo>
                  <a:pt x="870" y="204"/>
                </a:lnTo>
                <a:lnTo>
                  <a:pt x="870" y="202"/>
                </a:lnTo>
                <a:lnTo>
                  <a:pt x="868" y="200"/>
                </a:lnTo>
                <a:lnTo>
                  <a:pt x="868" y="198"/>
                </a:lnTo>
                <a:lnTo>
                  <a:pt x="868" y="194"/>
                </a:lnTo>
                <a:lnTo>
                  <a:pt x="870" y="182"/>
                </a:lnTo>
                <a:lnTo>
                  <a:pt x="872" y="172"/>
                </a:lnTo>
                <a:lnTo>
                  <a:pt x="876" y="164"/>
                </a:lnTo>
                <a:lnTo>
                  <a:pt x="880" y="158"/>
                </a:lnTo>
                <a:lnTo>
                  <a:pt x="894" y="148"/>
                </a:lnTo>
                <a:lnTo>
                  <a:pt x="908" y="138"/>
                </a:lnTo>
                <a:lnTo>
                  <a:pt x="922" y="130"/>
                </a:lnTo>
                <a:lnTo>
                  <a:pt x="936" y="120"/>
                </a:lnTo>
                <a:lnTo>
                  <a:pt x="940" y="114"/>
                </a:lnTo>
                <a:lnTo>
                  <a:pt x="944" y="106"/>
                </a:lnTo>
                <a:lnTo>
                  <a:pt x="948" y="96"/>
                </a:lnTo>
                <a:lnTo>
                  <a:pt x="948" y="84"/>
                </a:lnTo>
                <a:lnTo>
                  <a:pt x="948" y="74"/>
                </a:lnTo>
                <a:lnTo>
                  <a:pt x="944" y="64"/>
                </a:lnTo>
                <a:lnTo>
                  <a:pt x="940" y="54"/>
                </a:lnTo>
                <a:lnTo>
                  <a:pt x="932" y="46"/>
                </a:lnTo>
                <a:lnTo>
                  <a:pt x="924" y="38"/>
                </a:lnTo>
                <a:lnTo>
                  <a:pt x="916" y="30"/>
                </a:lnTo>
                <a:lnTo>
                  <a:pt x="894" y="18"/>
                </a:lnTo>
                <a:lnTo>
                  <a:pt x="870" y="10"/>
                </a:lnTo>
                <a:lnTo>
                  <a:pt x="846" y="4"/>
                </a:lnTo>
                <a:lnTo>
                  <a:pt x="824" y="2"/>
                </a:lnTo>
                <a:lnTo>
                  <a:pt x="804" y="0"/>
                </a:lnTo>
                <a:lnTo>
                  <a:pt x="786" y="2"/>
                </a:lnTo>
                <a:lnTo>
                  <a:pt x="762" y="4"/>
                </a:lnTo>
                <a:lnTo>
                  <a:pt x="738" y="10"/>
                </a:lnTo>
                <a:lnTo>
                  <a:pt x="714" y="18"/>
                </a:lnTo>
                <a:lnTo>
                  <a:pt x="694" y="30"/>
                </a:lnTo>
                <a:lnTo>
                  <a:pt x="684" y="38"/>
                </a:lnTo>
                <a:lnTo>
                  <a:pt x="676" y="46"/>
                </a:lnTo>
                <a:lnTo>
                  <a:pt x="670" y="54"/>
                </a:lnTo>
                <a:lnTo>
                  <a:pt x="664" y="64"/>
                </a:lnTo>
                <a:lnTo>
                  <a:pt x="662" y="74"/>
                </a:lnTo>
                <a:lnTo>
                  <a:pt x="660" y="84"/>
                </a:lnTo>
                <a:lnTo>
                  <a:pt x="662" y="96"/>
                </a:lnTo>
                <a:lnTo>
                  <a:pt x="664" y="106"/>
                </a:lnTo>
                <a:lnTo>
                  <a:pt x="668" y="114"/>
                </a:lnTo>
                <a:lnTo>
                  <a:pt x="674" y="120"/>
                </a:lnTo>
                <a:lnTo>
                  <a:pt x="686" y="130"/>
                </a:lnTo>
                <a:lnTo>
                  <a:pt x="700" y="138"/>
                </a:lnTo>
                <a:lnTo>
                  <a:pt x="716" y="148"/>
                </a:lnTo>
                <a:lnTo>
                  <a:pt x="728" y="158"/>
                </a:lnTo>
                <a:lnTo>
                  <a:pt x="734" y="164"/>
                </a:lnTo>
                <a:lnTo>
                  <a:pt x="736" y="172"/>
                </a:lnTo>
                <a:lnTo>
                  <a:pt x="740" y="182"/>
                </a:lnTo>
                <a:lnTo>
                  <a:pt x="740" y="194"/>
                </a:lnTo>
                <a:lnTo>
                  <a:pt x="740" y="198"/>
                </a:lnTo>
                <a:lnTo>
                  <a:pt x="740" y="200"/>
                </a:lnTo>
                <a:lnTo>
                  <a:pt x="740" y="202"/>
                </a:lnTo>
                <a:lnTo>
                  <a:pt x="738" y="204"/>
                </a:lnTo>
                <a:lnTo>
                  <a:pt x="738" y="206"/>
                </a:lnTo>
                <a:lnTo>
                  <a:pt x="736" y="206"/>
                </a:lnTo>
                <a:lnTo>
                  <a:pt x="736" y="208"/>
                </a:lnTo>
                <a:lnTo>
                  <a:pt x="734" y="210"/>
                </a:lnTo>
                <a:lnTo>
                  <a:pt x="734" y="212"/>
                </a:lnTo>
                <a:lnTo>
                  <a:pt x="732" y="212"/>
                </a:lnTo>
                <a:lnTo>
                  <a:pt x="730" y="214"/>
                </a:lnTo>
                <a:lnTo>
                  <a:pt x="730" y="216"/>
                </a:lnTo>
                <a:lnTo>
                  <a:pt x="726" y="218"/>
                </a:lnTo>
                <a:lnTo>
                  <a:pt x="724" y="220"/>
                </a:lnTo>
                <a:lnTo>
                  <a:pt x="722" y="220"/>
                </a:lnTo>
                <a:lnTo>
                  <a:pt x="720" y="222"/>
                </a:lnTo>
                <a:lnTo>
                  <a:pt x="718" y="224"/>
                </a:lnTo>
                <a:lnTo>
                  <a:pt x="716" y="224"/>
                </a:lnTo>
                <a:lnTo>
                  <a:pt x="714" y="226"/>
                </a:lnTo>
                <a:lnTo>
                  <a:pt x="712" y="226"/>
                </a:lnTo>
                <a:lnTo>
                  <a:pt x="710" y="228"/>
                </a:lnTo>
                <a:lnTo>
                  <a:pt x="708" y="230"/>
                </a:lnTo>
                <a:lnTo>
                  <a:pt x="706" y="230"/>
                </a:lnTo>
                <a:lnTo>
                  <a:pt x="684" y="238"/>
                </a:lnTo>
                <a:lnTo>
                  <a:pt x="400" y="238"/>
                </a:lnTo>
                <a:lnTo>
                  <a:pt x="398" y="236"/>
                </a:lnTo>
                <a:lnTo>
                  <a:pt x="0" y="926"/>
                </a:lnTo>
                <a:lnTo>
                  <a:pt x="400" y="1618"/>
                </a:lnTo>
                <a:lnTo>
                  <a:pt x="1198" y="1618"/>
                </a:lnTo>
                <a:lnTo>
                  <a:pt x="1200" y="1618"/>
                </a:lnTo>
                <a:lnTo>
                  <a:pt x="1312" y="1426"/>
                </a:ln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350"/>
          </a:p>
        </p:txBody>
      </p:sp>
      <p:sp>
        <p:nvSpPr>
          <p:cNvPr id="13317" name="Freeform 5"/>
          <p:cNvSpPr>
            <a:spLocks/>
          </p:cNvSpPr>
          <p:nvPr/>
        </p:nvSpPr>
        <p:spPr bwMode="auto">
          <a:xfrm>
            <a:off x="2571649" y="1169080"/>
            <a:ext cx="1497806" cy="1288256"/>
          </a:xfrm>
          <a:custGeom>
            <a:avLst/>
            <a:gdLst>
              <a:gd name="T0" fmla="*/ 859783 w 1612"/>
              <a:gd name="T1" fmla="*/ 1712718 h 1386"/>
              <a:gd name="T2" fmla="*/ 879605 w 1612"/>
              <a:gd name="T3" fmla="*/ 1705282 h 1386"/>
              <a:gd name="T4" fmla="*/ 884561 w 1612"/>
              <a:gd name="T5" fmla="*/ 1702803 h 1386"/>
              <a:gd name="T6" fmla="*/ 891994 w 1612"/>
              <a:gd name="T7" fmla="*/ 1697846 h 1386"/>
              <a:gd name="T8" fmla="*/ 896949 w 1612"/>
              <a:gd name="T9" fmla="*/ 1695368 h 1386"/>
              <a:gd name="T10" fmla="*/ 904383 w 1612"/>
              <a:gd name="T11" fmla="*/ 1687932 h 1386"/>
              <a:gd name="T12" fmla="*/ 909338 w 1612"/>
              <a:gd name="T13" fmla="*/ 1685453 h 1386"/>
              <a:gd name="T14" fmla="*/ 911816 w 1612"/>
              <a:gd name="T15" fmla="*/ 1678017 h 1386"/>
              <a:gd name="T16" fmla="*/ 914294 w 1612"/>
              <a:gd name="T17" fmla="*/ 1675539 h 1386"/>
              <a:gd name="T18" fmla="*/ 916771 w 1612"/>
              <a:gd name="T19" fmla="*/ 1668103 h 1386"/>
              <a:gd name="T20" fmla="*/ 916771 w 1612"/>
              <a:gd name="T21" fmla="*/ 1663146 h 1386"/>
              <a:gd name="T22" fmla="*/ 887038 w 1612"/>
              <a:gd name="T23" fmla="*/ 1606138 h 1386"/>
              <a:gd name="T24" fmla="*/ 822617 w 1612"/>
              <a:gd name="T25" fmla="*/ 1554087 h 1386"/>
              <a:gd name="T26" fmla="*/ 817661 w 1612"/>
              <a:gd name="T27" fmla="*/ 1526822 h 1386"/>
              <a:gd name="T28" fmla="*/ 837483 w 1612"/>
              <a:gd name="T29" fmla="*/ 1479729 h 1386"/>
              <a:gd name="T30" fmla="*/ 944027 w 1612"/>
              <a:gd name="T31" fmla="*/ 1427678 h 1386"/>
              <a:gd name="T32" fmla="*/ 1048093 w 1612"/>
              <a:gd name="T33" fmla="*/ 1427678 h 1386"/>
              <a:gd name="T34" fmla="*/ 1154636 w 1612"/>
              <a:gd name="T35" fmla="*/ 1479729 h 1386"/>
              <a:gd name="T36" fmla="*/ 1174458 w 1612"/>
              <a:gd name="T37" fmla="*/ 1526822 h 1386"/>
              <a:gd name="T38" fmla="*/ 1169503 w 1612"/>
              <a:gd name="T39" fmla="*/ 1554087 h 1386"/>
              <a:gd name="T40" fmla="*/ 1107559 w 1612"/>
              <a:gd name="T41" fmla="*/ 1606138 h 1386"/>
              <a:gd name="T42" fmla="*/ 1075348 w 1612"/>
              <a:gd name="T43" fmla="*/ 1663146 h 1386"/>
              <a:gd name="T44" fmla="*/ 1075348 w 1612"/>
              <a:gd name="T45" fmla="*/ 1668103 h 1386"/>
              <a:gd name="T46" fmla="*/ 1077826 w 1612"/>
              <a:gd name="T47" fmla="*/ 1675539 h 1386"/>
              <a:gd name="T48" fmla="*/ 1080304 w 1612"/>
              <a:gd name="T49" fmla="*/ 1678017 h 1386"/>
              <a:gd name="T50" fmla="*/ 1085259 w 1612"/>
              <a:gd name="T51" fmla="*/ 1685453 h 1386"/>
              <a:gd name="T52" fmla="*/ 1087737 w 1612"/>
              <a:gd name="T53" fmla="*/ 1687932 h 1386"/>
              <a:gd name="T54" fmla="*/ 1095170 w 1612"/>
              <a:gd name="T55" fmla="*/ 1695368 h 1386"/>
              <a:gd name="T56" fmla="*/ 1100126 w 1612"/>
              <a:gd name="T57" fmla="*/ 1697846 h 1386"/>
              <a:gd name="T58" fmla="*/ 1107559 w 1612"/>
              <a:gd name="T59" fmla="*/ 1702803 h 1386"/>
              <a:gd name="T60" fmla="*/ 1112514 w 1612"/>
              <a:gd name="T61" fmla="*/ 1705282 h 1386"/>
              <a:gd name="T62" fmla="*/ 1132337 w 1612"/>
              <a:gd name="T63" fmla="*/ 1712718 h 1386"/>
              <a:gd name="T64" fmla="*/ 1637800 w 1612"/>
              <a:gd name="T65" fmla="*/ 1452464 h 1386"/>
              <a:gd name="T66" fmla="*/ 1642755 w 1612"/>
              <a:gd name="T67" fmla="*/ 1368191 h 1386"/>
              <a:gd name="T68" fmla="*/ 1603111 w 1612"/>
              <a:gd name="T69" fmla="*/ 1338448 h 1386"/>
              <a:gd name="T70" fmla="*/ 1526300 w 1612"/>
              <a:gd name="T71" fmla="*/ 1368191 h 1386"/>
              <a:gd name="T72" fmla="*/ 1461879 w 1612"/>
              <a:gd name="T73" fmla="*/ 1365713 h 1386"/>
              <a:gd name="T74" fmla="*/ 1429668 w 1612"/>
              <a:gd name="T75" fmla="*/ 1326055 h 1386"/>
              <a:gd name="T76" fmla="*/ 1439579 w 1612"/>
              <a:gd name="T77" fmla="*/ 1207082 h 1386"/>
              <a:gd name="T78" fmla="*/ 1491612 w 1612"/>
              <a:gd name="T79" fmla="*/ 1117852 h 1386"/>
              <a:gd name="T80" fmla="*/ 1588245 w 1612"/>
              <a:gd name="T81" fmla="*/ 1050930 h 1386"/>
              <a:gd name="T82" fmla="*/ 1640277 w 1612"/>
              <a:gd name="T83" fmla="*/ 1058365 h 1386"/>
              <a:gd name="T84" fmla="*/ 1672488 w 1612"/>
              <a:gd name="T85" fmla="*/ 1115373 h 1386"/>
              <a:gd name="T86" fmla="*/ 1687355 w 1612"/>
              <a:gd name="T87" fmla="*/ 1194689 h 1386"/>
              <a:gd name="T88" fmla="*/ 1731955 w 1612"/>
              <a:gd name="T89" fmla="*/ 1214518 h 1386"/>
              <a:gd name="T90" fmla="*/ 1979731 w 1612"/>
              <a:gd name="T91" fmla="*/ 862555 h 1386"/>
              <a:gd name="T92" fmla="*/ 1774077 w 1612"/>
              <a:gd name="T93" fmla="*/ 473414 h 1386"/>
              <a:gd name="T94" fmla="*/ 1791421 w 1612"/>
              <a:gd name="T95" fmla="*/ 423842 h 1386"/>
              <a:gd name="T96" fmla="*/ 1858320 w 1612"/>
              <a:gd name="T97" fmla="*/ 421363 h 1386"/>
              <a:gd name="T98" fmla="*/ 1935131 w 1612"/>
              <a:gd name="T99" fmla="*/ 451107 h 1386"/>
              <a:gd name="T100" fmla="*/ 1977253 w 1612"/>
              <a:gd name="T101" fmla="*/ 428799 h 1386"/>
              <a:gd name="T102" fmla="*/ 1997075 w 1612"/>
              <a:gd name="T103" fmla="*/ 366834 h 1386"/>
              <a:gd name="T104" fmla="*/ 1959909 w 1612"/>
              <a:gd name="T105" fmla="*/ 245382 h 1386"/>
              <a:gd name="T106" fmla="*/ 1858320 w 1612"/>
              <a:gd name="T107" fmla="*/ 143759 h 1386"/>
              <a:gd name="T108" fmla="*/ 1793899 w 1612"/>
              <a:gd name="T109" fmla="*/ 136323 h 1386"/>
              <a:gd name="T110" fmla="*/ 1754254 w 1612"/>
              <a:gd name="T111" fmla="*/ 171024 h 1386"/>
              <a:gd name="T112" fmla="*/ 1749299 w 1612"/>
              <a:gd name="T113" fmla="*/ 225553 h 1386"/>
              <a:gd name="T114" fmla="*/ 1724521 w 1612"/>
              <a:gd name="T115" fmla="*/ 289997 h 1386"/>
              <a:gd name="T116" fmla="*/ 1684877 w 1612"/>
              <a:gd name="T117" fmla="*/ 297433 h 1386"/>
              <a:gd name="T118" fmla="*/ 495552 w 1612"/>
              <a:gd name="T119" fmla="*/ 0 h 138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612" h="1386">
                <a:moveTo>
                  <a:pt x="674" y="1382"/>
                </a:moveTo>
                <a:lnTo>
                  <a:pt x="674" y="1382"/>
                </a:lnTo>
                <a:lnTo>
                  <a:pt x="670" y="1382"/>
                </a:lnTo>
                <a:lnTo>
                  <a:pt x="694" y="1382"/>
                </a:lnTo>
                <a:lnTo>
                  <a:pt x="706" y="1378"/>
                </a:lnTo>
                <a:lnTo>
                  <a:pt x="708" y="1378"/>
                </a:lnTo>
                <a:lnTo>
                  <a:pt x="710" y="1376"/>
                </a:lnTo>
                <a:lnTo>
                  <a:pt x="712" y="1374"/>
                </a:lnTo>
                <a:lnTo>
                  <a:pt x="714" y="1374"/>
                </a:lnTo>
                <a:lnTo>
                  <a:pt x="716" y="1372"/>
                </a:lnTo>
                <a:lnTo>
                  <a:pt x="718" y="1372"/>
                </a:lnTo>
                <a:lnTo>
                  <a:pt x="720" y="1370"/>
                </a:lnTo>
                <a:lnTo>
                  <a:pt x="722" y="1368"/>
                </a:lnTo>
                <a:lnTo>
                  <a:pt x="724" y="1368"/>
                </a:lnTo>
                <a:lnTo>
                  <a:pt x="726" y="1366"/>
                </a:lnTo>
                <a:lnTo>
                  <a:pt x="730" y="1364"/>
                </a:lnTo>
                <a:lnTo>
                  <a:pt x="730" y="1362"/>
                </a:lnTo>
                <a:lnTo>
                  <a:pt x="732" y="1360"/>
                </a:lnTo>
                <a:lnTo>
                  <a:pt x="734" y="1360"/>
                </a:lnTo>
                <a:lnTo>
                  <a:pt x="734" y="1358"/>
                </a:lnTo>
                <a:lnTo>
                  <a:pt x="736" y="1356"/>
                </a:lnTo>
                <a:lnTo>
                  <a:pt x="736" y="1354"/>
                </a:lnTo>
                <a:lnTo>
                  <a:pt x="738" y="1354"/>
                </a:lnTo>
                <a:lnTo>
                  <a:pt x="738" y="1352"/>
                </a:lnTo>
                <a:lnTo>
                  <a:pt x="740" y="1350"/>
                </a:lnTo>
                <a:lnTo>
                  <a:pt x="740" y="1348"/>
                </a:lnTo>
                <a:lnTo>
                  <a:pt x="740" y="1346"/>
                </a:lnTo>
                <a:lnTo>
                  <a:pt x="740" y="1342"/>
                </a:lnTo>
                <a:lnTo>
                  <a:pt x="740" y="1330"/>
                </a:lnTo>
                <a:lnTo>
                  <a:pt x="736" y="1320"/>
                </a:lnTo>
                <a:lnTo>
                  <a:pt x="734" y="1312"/>
                </a:lnTo>
                <a:lnTo>
                  <a:pt x="728" y="1306"/>
                </a:lnTo>
                <a:lnTo>
                  <a:pt x="716" y="1296"/>
                </a:lnTo>
                <a:lnTo>
                  <a:pt x="700" y="1286"/>
                </a:lnTo>
                <a:lnTo>
                  <a:pt x="686" y="1278"/>
                </a:lnTo>
                <a:lnTo>
                  <a:pt x="674" y="1268"/>
                </a:lnTo>
                <a:lnTo>
                  <a:pt x="668" y="1262"/>
                </a:lnTo>
                <a:lnTo>
                  <a:pt x="664" y="1254"/>
                </a:lnTo>
                <a:lnTo>
                  <a:pt x="662" y="1244"/>
                </a:lnTo>
                <a:lnTo>
                  <a:pt x="660" y="1232"/>
                </a:lnTo>
                <a:lnTo>
                  <a:pt x="662" y="1222"/>
                </a:lnTo>
                <a:lnTo>
                  <a:pt x="664" y="1212"/>
                </a:lnTo>
                <a:lnTo>
                  <a:pt x="670" y="1202"/>
                </a:lnTo>
                <a:lnTo>
                  <a:pt x="676" y="1194"/>
                </a:lnTo>
                <a:lnTo>
                  <a:pt x="684" y="1186"/>
                </a:lnTo>
                <a:lnTo>
                  <a:pt x="694" y="1178"/>
                </a:lnTo>
                <a:lnTo>
                  <a:pt x="714" y="1166"/>
                </a:lnTo>
                <a:lnTo>
                  <a:pt x="738" y="1158"/>
                </a:lnTo>
                <a:lnTo>
                  <a:pt x="762" y="1152"/>
                </a:lnTo>
                <a:lnTo>
                  <a:pt x="786" y="1150"/>
                </a:lnTo>
                <a:lnTo>
                  <a:pt x="804" y="1148"/>
                </a:lnTo>
                <a:lnTo>
                  <a:pt x="824" y="1150"/>
                </a:lnTo>
                <a:lnTo>
                  <a:pt x="846" y="1152"/>
                </a:lnTo>
                <a:lnTo>
                  <a:pt x="870" y="1158"/>
                </a:lnTo>
                <a:lnTo>
                  <a:pt x="894" y="1166"/>
                </a:lnTo>
                <a:lnTo>
                  <a:pt x="916" y="1178"/>
                </a:lnTo>
                <a:lnTo>
                  <a:pt x="924" y="1186"/>
                </a:lnTo>
                <a:lnTo>
                  <a:pt x="932" y="1194"/>
                </a:lnTo>
                <a:lnTo>
                  <a:pt x="940" y="1202"/>
                </a:lnTo>
                <a:lnTo>
                  <a:pt x="944" y="1212"/>
                </a:lnTo>
                <a:lnTo>
                  <a:pt x="948" y="1222"/>
                </a:lnTo>
                <a:lnTo>
                  <a:pt x="948" y="1232"/>
                </a:lnTo>
                <a:lnTo>
                  <a:pt x="948" y="1244"/>
                </a:lnTo>
                <a:lnTo>
                  <a:pt x="944" y="1254"/>
                </a:lnTo>
                <a:lnTo>
                  <a:pt x="940" y="1262"/>
                </a:lnTo>
                <a:lnTo>
                  <a:pt x="936" y="1268"/>
                </a:lnTo>
                <a:lnTo>
                  <a:pt x="922" y="1278"/>
                </a:lnTo>
                <a:lnTo>
                  <a:pt x="908" y="1286"/>
                </a:lnTo>
                <a:lnTo>
                  <a:pt x="894" y="1296"/>
                </a:lnTo>
                <a:lnTo>
                  <a:pt x="880" y="1306"/>
                </a:lnTo>
                <a:lnTo>
                  <a:pt x="876" y="1312"/>
                </a:lnTo>
                <a:lnTo>
                  <a:pt x="872" y="1320"/>
                </a:lnTo>
                <a:lnTo>
                  <a:pt x="870" y="1330"/>
                </a:lnTo>
                <a:lnTo>
                  <a:pt x="868" y="1342"/>
                </a:lnTo>
                <a:lnTo>
                  <a:pt x="868" y="1346"/>
                </a:lnTo>
                <a:lnTo>
                  <a:pt x="868" y="1348"/>
                </a:lnTo>
                <a:lnTo>
                  <a:pt x="870" y="1350"/>
                </a:lnTo>
                <a:lnTo>
                  <a:pt x="870" y="1352"/>
                </a:lnTo>
                <a:lnTo>
                  <a:pt x="872" y="1354"/>
                </a:lnTo>
                <a:lnTo>
                  <a:pt x="874" y="1356"/>
                </a:lnTo>
                <a:lnTo>
                  <a:pt x="874" y="1358"/>
                </a:lnTo>
                <a:lnTo>
                  <a:pt x="876" y="1360"/>
                </a:lnTo>
                <a:lnTo>
                  <a:pt x="878" y="1362"/>
                </a:lnTo>
                <a:lnTo>
                  <a:pt x="880" y="1364"/>
                </a:lnTo>
                <a:lnTo>
                  <a:pt x="882" y="1366"/>
                </a:lnTo>
                <a:lnTo>
                  <a:pt x="884" y="1368"/>
                </a:lnTo>
                <a:lnTo>
                  <a:pt x="886" y="1368"/>
                </a:lnTo>
                <a:lnTo>
                  <a:pt x="888" y="1370"/>
                </a:lnTo>
                <a:lnTo>
                  <a:pt x="890" y="1372"/>
                </a:lnTo>
                <a:lnTo>
                  <a:pt x="892" y="1372"/>
                </a:lnTo>
                <a:lnTo>
                  <a:pt x="894" y="1374"/>
                </a:lnTo>
                <a:lnTo>
                  <a:pt x="896" y="1374"/>
                </a:lnTo>
                <a:lnTo>
                  <a:pt x="898" y="1376"/>
                </a:lnTo>
                <a:lnTo>
                  <a:pt x="902" y="1378"/>
                </a:lnTo>
                <a:lnTo>
                  <a:pt x="914" y="1382"/>
                </a:lnTo>
                <a:lnTo>
                  <a:pt x="940" y="1382"/>
                </a:lnTo>
                <a:lnTo>
                  <a:pt x="934" y="1382"/>
                </a:lnTo>
                <a:lnTo>
                  <a:pt x="1198" y="1386"/>
                </a:lnTo>
                <a:lnTo>
                  <a:pt x="1322" y="1172"/>
                </a:lnTo>
                <a:lnTo>
                  <a:pt x="1326" y="1150"/>
                </a:lnTo>
                <a:lnTo>
                  <a:pt x="1330" y="1126"/>
                </a:lnTo>
                <a:lnTo>
                  <a:pt x="1328" y="1114"/>
                </a:lnTo>
                <a:lnTo>
                  <a:pt x="1326" y="1104"/>
                </a:lnTo>
                <a:lnTo>
                  <a:pt x="1322" y="1094"/>
                </a:lnTo>
                <a:lnTo>
                  <a:pt x="1316" y="1088"/>
                </a:lnTo>
                <a:lnTo>
                  <a:pt x="1304" y="1084"/>
                </a:lnTo>
                <a:lnTo>
                  <a:pt x="1294" y="1080"/>
                </a:lnTo>
                <a:lnTo>
                  <a:pt x="1286" y="1080"/>
                </a:lnTo>
                <a:lnTo>
                  <a:pt x="1278" y="1082"/>
                </a:lnTo>
                <a:lnTo>
                  <a:pt x="1262" y="1086"/>
                </a:lnTo>
                <a:lnTo>
                  <a:pt x="1248" y="1096"/>
                </a:lnTo>
                <a:lnTo>
                  <a:pt x="1232" y="1104"/>
                </a:lnTo>
                <a:lnTo>
                  <a:pt x="1218" y="1110"/>
                </a:lnTo>
                <a:lnTo>
                  <a:pt x="1208" y="1110"/>
                </a:lnTo>
                <a:lnTo>
                  <a:pt x="1200" y="1110"/>
                </a:lnTo>
                <a:lnTo>
                  <a:pt x="1190" y="1108"/>
                </a:lnTo>
                <a:lnTo>
                  <a:pt x="1180" y="1102"/>
                </a:lnTo>
                <a:lnTo>
                  <a:pt x="1170" y="1096"/>
                </a:lnTo>
                <a:lnTo>
                  <a:pt x="1164" y="1088"/>
                </a:lnTo>
                <a:lnTo>
                  <a:pt x="1158" y="1080"/>
                </a:lnTo>
                <a:lnTo>
                  <a:pt x="1154" y="1070"/>
                </a:lnTo>
                <a:lnTo>
                  <a:pt x="1152" y="1060"/>
                </a:lnTo>
                <a:lnTo>
                  <a:pt x="1150" y="1048"/>
                </a:lnTo>
                <a:lnTo>
                  <a:pt x="1150" y="1024"/>
                </a:lnTo>
                <a:lnTo>
                  <a:pt x="1154" y="998"/>
                </a:lnTo>
                <a:lnTo>
                  <a:pt x="1162" y="974"/>
                </a:lnTo>
                <a:lnTo>
                  <a:pt x="1170" y="954"/>
                </a:lnTo>
                <a:lnTo>
                  <a:pt x="1180" y="936"/>
                </a:lnTo>
                <a:lnTo>
                  <a:pt x="1190" y="920"/>
                </a:lnTo>
                <a:lnTo>
                  <a:pt x="1204" y="902"/>
                </a:lnTo>
                <a:lnTo>
                  <a:pt x="1220" y="884"/>
                </a:lnTo>
                <a:lnTo>
                  <a:pt x="1240" y="868"/>
                </a:lnTo>
                <a:lnTo>
                  <a:pt x="1260" y="856"/>
                </a:lnTo>
                <a:lnTo>
                  <a:pt x="1272" y="850"/>
                </a:lnTo>
                <a:lnTo>
                  <a:pt x="1282" y="848"/>
                </a:lnTo>
                <a:lnTo>
                  <a:pt x="1292" y="846"/>
                </a:lnTo>
                <a:lnTo>
                  <a:pt x="1304" y="846"/>
                </a:lnTo>
                <a:lnTo>
                  <a:pt x="1314" y="848"/>
                </a:lnTo>
                <a:lnTo>
                  <a:pt x="1324" y="854"/>
                </a:lnTo>
                <a:lnTo>
                  <a:pt x="1334" y="860"/>
                </a:lnTo>
                <a:lnTo>
                  <a:pt x="1340" y="868"/>
                </a:lnTo>
                <a:lnTo>
                  <a:pt x="1346" y="874"/>
                </a:lnTo>
                <a:lnTo>
                  <a:pt x="1348" y="882"/>
                </a:lnTo>
                <a:lnTo>
                  <a:pt x="1350" y="900"/>
                </a:lnTo>
                <a:lnTo>
                  <a:pt x="1350" y="916"/>
                </a:lnTo>
                <a:lnTo>
                  <a:pt x="1350" y="932"/>
                </a:lnTo>
                <a:lnTo>
                  <a:pt x="1354" y="948"/>
                </a:lnTo>
                <a:lnTo>
                  <a:pt x="1358" y="956"/>
                </a:lnTo>
                <a:lnTo>
                  <a:pt x="1362" y="964"/>
                </a:lnTo>
                <a:lnTo>
                  <a:pt x="1370" y="972"/>
                </a:lnTo>
                <a:lnTo>
                  <a:pt x="1380" y="978"/>
                </a:lnTo>
                <a:lnTo>
                  <a:pt x="1388" y="980"/>
                </a:lnTo>
                <a:lnTo>
                  <a:pt x="1398" y="980"/>
                </a:lnTo>
                <a:lnTo>
                  <a:pt x="1408" y="976"/>
                </a:lnTo>
                <a:lnTo>
                  <a:pt x="1418" y="972"/>
                </a:lnTo>
                <a:lnTo>
                  <a:pt x="1438" y="958"/>
                </a:lnTo>
                <a:lnTo>
                  <a:pt x="1456" y="942"/>
                </a:lnTo>
                <a:lnTo>
                  <a:pt x="1598" y="696"/>
                </a:lnTo>
                <a:lnTo>
                  <a:pt x="1436" y="418"/>
                </a:lnTo>
                <a:lnTo>
                  <a:pt x="1434" y="400"/>
                </a:lnTo>
                <a:lnTo>
                  <a:pt x="1432" y="382"/>
                </a:lnTo>
                <a:lnTo>
                  <a:pt x="1432" y="370"/>
                </a:lnTo>
                <a:lnTo>
                  <a:pt x="1434" y="358"/>
                </a:lnTo>
                <a:lnTo>
                  <a:pt x="1440" y="348"/>
                </a:lnTo>
                <a:lnTo>
                  <a:pt x="1446" y="342"/>
                </a:lnTo>
                <a:lnTo>
                  <a:pt x="1456" y="338"/>
                </a:lnTo>
                <a:lnTo>
                  <a:pt x="1466" y="334"/>
                </a:lnTo>
                <a:lnTo>
                  <a:pt x="1476" y="334"/>
                </a:lnTo>
                <a:lnTo>
                  <a:pt x="1484" y="334"/>
                </a:lnTo>
                <a:lnTo>
                  <a:pt x="1500" y="340"/>
                </a:lnTo>
                <a:lnTo>
                  <a:pt x="1514" y="348"/>
                </a:lnTo>
                <a:lnTo>
                  <a:pt x="1528" y="358"/>
                </a:lnTo>
                <a:lnTo>
                  <a:pt x="1544" y="364"/>
                </a:lnTo>
                <a:lnTo>
                  <a:pt x="1552" y="364"/>
                </a:lnTo>
                <a:lnTo>
                  <a:pt x="1562" y="364"/>
                </a:lnTo>
                <a:lnTo>
                  <a:pt x="1572" y="362"/>
                </a:lnTo>
                <a:lnTo>
                  <a:pt x="1582" y="356"/>
                </a:lnTo>
                <a:lnTo>
                  <a:pt x="1590" y="352"/>
                </a:lnTo>
                <a:lnTo>
                  <a:pt x="1596" y="346"/>
                </a:lnTo>
                <a:lnTo>
                  <a:pt x="1600" y="340"/>
                </a:lnTo>
                <a:lnTo>
                  <a:pt x="1604" y="332"/>
                </a:lnTo>
                <a:lnTo>
                  <a:pt x="1610" y="316"/>
                </a:lnTo>
                <a:lnTo>
                  <a:pt x="1612" y="296"/>
                </a:lnTo>
                <a:lnTo>
                  <a:pt x="1608" y="268"/>
                </a:lnTo>
                <a:lnTo>
                  <a:pt x="1602" y="242"/>
                </a:lnTo>
                <a:lnTo>
                  <a:pt x="1592" y="218"/>
                </a:lnTo>
                <a:lnTo>
                  <a:pt x="1582" y="198"/>
                </a:lnTo>
                <a:lnTo>
                  <a:pt x="1572" y="182"/>
                </a:lnTo>
                <a:lnTo>
                  <a:pt x="1558" y="164"/>
                </a:lnTo>
                <a:lnTo>
                  <a:pt x="1542" y="146"/>
                </a:lnTo>
                <a:lnTo>
                  <a:pt x="1522" y="130"/>
                </a:lnTo>
                <a:lnTo>
                  <a:pt x="1500" y="116"/>
                </a:lnTo>
                <a:lnTo>
                  <a:pt x="1490" y="112"/>
                </a:lnTo>
                <a:lnTo>
                  <a:pt x="1480" y="108"/>
                </a:lnTo>
                <a:lnTo>
                  <a:pt x="1468" y="108"/>
                </a:lnTo>
                <a:lnTo>
                  <a:pt x="1458" y="108"/>
                </a:lnTo>
                <a:lnTo>
                  <a:pt x="1448" y="110"/>
                </a:lnTo>
                <a:lnTo>
                  <a:pt x="1438" y="116"/>
                </a:lnTo>
                <a:lnTo>
                  <a:pt x="1430" y="120"/>
                </a:lnTo>
                <a:lnTo>
                  <a:pt x="1424" y="126"/>
                </a:lnTo>
                <a:lnTo>
                  <a:pt x="1416" y="138"/>
                </a:lnTo>
                <a:lnTo>
                  <a:pt x="1412" y="150"/>
                </a:lnTo>
                <a:lnTo>
                  <a:pt x="1410" y="164"/>
                </a:lnTo>
                <a:lnTo>
                  <a:pt x="1412" y="182"/>
                </a:lnTo>
                <a:lnTo>
                  <a:pt x="1410" y="198"/>
                </a:lnTo>
                <a:lnTo>
                  <a:pt x="1408" y="212"/>
                </a:lnTo>
                <a:lnTo>
                  <a:pt x="1404" y="220"/>
                </a:lnTo>
                <a:lnTo>
                  <a:pt x="1398" y="226"/>
                </a:lnTo>
                <a:lnTo>
                  <a:pt x="1392" y="234"/>
                </a:lnTo>
                <a:lnTo>
                  <a:pt x="1382" y="240"/>
                </a:lnTo>
                <a:lnTo>
                  <a:pt x="1376" y="242"/>
                </a:lnTo>
                <a:lnTo>
                  <a:pt x="1368" y="242"/>
                </a:lnTo>
                <a:lnTo>
                  <a:pt x="1360" y="240"/>
                </a:lnTo>
                <a:lnTo>
                  <a:pt x="1352" y="238"/>
                </a:lnTo>
                <a:lnTo>
                  <a:pt x="1334" y="228"/>
                </a:lnTo>
                <a:lnTo>
                  <a:pt x="1320" y="216"/>
                </a:lnTo>
                <a:lnTo>
                  <a:pt x="1198" y="0"/>
                </a:lnTo>
                <a:lnTo>
                  <a:pt x="400" y="0"/>
                </a:lnTo>
                <a:lnTo>
                  <a:pt x="0" y="694"/>
                </a:lnTo>
                <a:lnTo>
                  <a:pt x="398" y="1384"/>
                </a:lnTo>
                <a:lnTo>
                  <a:pt x="400" y="1382"/>
                </a:lnTo>
                <a:lnTo>
                  <a:pt x="674" y="1382"/>
                </a:lnTo>
                <a:close/>
              </a:path>
            </a:pathLst>
          </a:custGeom>
          <a:solidFill>
            <a:srgbClr val="7030A0"/>
          </a:solidFill>
          <a:ln w="381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350"/>
          </a:p>
        </p:txBody>
      </p:sp>
      <p:sp>
        <p:nvSpPr>
          <p:cNvPr id="13318" name="Freeform 6"/>
          <p:cNvSpPr>
            <a:spLocks/>
          </p:cNvSpPr>
          <p:nvPr/>
        </p:nvSpPr>
        <p:spPr bwMode="auto">
          <a:xfrm>
            <a:off x="4799056" y="2451089"/>
            <a:ext cx="1485900" cy="1283494"/>
          </a:xfrm>
          <a:custGeom>
            <a:avLst/>
            <a:gdLst>
              <a:gd name="T0" fmla="*/ 1124331 w 1600"/>
              <a:gd name="T1" fmla="*/ 4953 h 1382"/>
              <a:gd name="T2" fmla="*/ 1104519 w 1600"/>
              <a:gd name="T3" fmla="*/ 12383 h 1382"/>
              <a:gd name="T4" fmla="*/ 1094613 w 1600"/>
              <a:gd name="T5" fmla="*/ 17336 h 1382"/>
              <a:gd name="T6" fmla="*/ 1084707 w 1600"/>
              <a:gd name="T7" fmla="*/ 22289 h 1382"/>
              <a:gd name="T8" fmla="*/ 1077278 w 1600"/>
              <a:gd name="T9" fmla="*/ 27243 h 1382"/>
              <a:gd name="T10" fmla="*/ 1067372 w 1600"/>
              <a:gd name="T11" fmla="*/ 34672 h 1382"/>
              <a:gd name="T12" fmla="*/ 1062419 w 1600"/>
              <a:gd name="T13" fmla="*/ 42102 h 1382"/>
              <a:gd name="T14" fmla="*/ 1059942 w 1600"/>
              <a:gd name="T15" fmla="*/ 49532 h 1382"/>
              <a:gd name="T16" fmla="*/ 1057466 w 1600"/>
              <a:gd name="T17" fmla="*/ 56962 h 1382"/>
              <a:gd name="T18" fmla="*/ 1059942 w 1600"/>
              <a:gd name="T19" fmla="*/ 71821 h 1382"/>
              <a:gd name="T20" fmla="*/ 1059942 w 1600"/>
              <a:gd name="T21" fmla="*/ 79251 h 1382"/>
              <a:gd name="T22" fmla="*/ 1072325 w 1600"/>
              <a:gd name="T23" fmla="*/ 101540 h 1382"/>
              <a:gd name="T24" fmla="*/ 1121855 w 1600"/>
              <a:gd name="T25" fmla="*/ 136213 h 1382"/>
              <a:gd name="T26" fmla="*/ 1131761 w 1600"/>
              <a:gd name="T27" fmla="*/ 141166 h 1382"/>
              <a:gd name="T28" fmla="*/ 1144143 w 1600"/>
              <a:gd name="T29" fmla="*/ 153549 h 1382"/>
              <a:gd name="T30" fmla="*/ 1149096 w 1600"/>
              <a:gd name="T31" fmla="*/ 160978 h 1382"/>
              <a:gd name="T32" fmla="*/ 1156526 w 1600"/>
              <a:gd name="T33" fmla="*/ 180791 h 1382"/>
              <a:gd name="T34" fmla="*/ 1156526 w 1600"/>
              <a:gd name="T35" fmla="*/ 193174 h 1382"/>
              <a:gd name="T36" fmla="*/ 1126808 w 1600"/>
              <a:gd name="T37" fmla="*/ 252612 h 1382"/>
              <a:gd name="T38" fmla="*/ 978218 w 1600"/>
              <a:gd name="T39" fmla="*/ 297191 h 1382"/>
              <a:gd name="T40" fmla="*/ 842010 w 1600"/>
              <a:gd name="T41" fmla="*/ 260042 h 1382"/>
              <a:gd name="T42" fmla="*/ 799910 w 1600"/>
              <a:gd name="T43" fmla="*/ 193174 h 1382"/>
              <a:gd name="T44" fmla="*/ 802386 w 1600"/>
              <a:gd name="T45" fmla="*/ 183268 h 1382"/>
              <a:gd name="T46" fmla="*/ 804863 w 1600"/>
              <a:gd name="T47" fmla="*/ 170885 h 1382"/>
              <a:gd name="T48" fmla="*/ 812292 w 1600"/>
              <a:gd name="T49" fmla="*/ 153549 h 1382"/>
              <a:gd name="T50" fmla="*/ 819722 w 1600"/>
              <a:gd name="T51" fmla="*/ 146119 h 1382"/>
              <a:gd name="T52" fmla="*/ 832104 w 1600"/>
              <a:gd name="T53" fmla="*/ 136213 h 1382"/>
              <a:gd name="T54" fmla="*/ 869252 w 1600"/>
              <a:gd name="T55" fmla="*/ 113923 h 1382"/>
              <a:gd name="T56" fmla="*/ 896493 w 1600"/>
              <a:gd name="T57" fmla="*/ 79251 h 1382"/>
              <a:gd name="T58" fmla="*/ 898970 w 1600"/>
              <a:gd name="T59" fmla="*/ 71821 h 1382"/>
              <a:gd name="T60" fmla="*/ 898970 w 1600"/>
              <a:gd name="T61" fmla="*/ 56962 h 1382"/>
              <a:gd name="T62" fmla="*/ 898970 w 1600"/>
              <a:gd name="T63" fmla="*/ 49532 h 1382"/>
              <a:gd name="T64" fmla="*/ 894017 w 1600"/>
              <a:gd name="T65" fmla="*/ 42102 h 1382"/>
              <a:gd name="T66" fmla="*/ 889064 w 1600"/>
              <a:gd name="T67" fmla="*/ 34672 h 1382"/>
              <a:gd name="T68" fmla="*/ 879158 w 1600"/>
              <a:gd name="T69" fmla="*/ 27243 h 1382"/>
              <a:gd name="T70" fmla="*/ 871728 w 1600"/>
              <a:gd name="T71" fmla="*/ 22289 h 1382"/>
              <a:gd name="T72" fmla="*/ 861822 w 1600"/>
              <a:gd name="T73" fmla="*/ 17336 h 1382"/>
              <a:gd name="T74" fmla="*/ 851916 w 1600"/>
              <a:gd name="T75" fmla="*/ 12383 h 1382"/>
              <a:gd name="T76" fmla="*/ 834581 w 1600"/>
              <a:gd name="T77" fmla="*/ 4953 h 1382"/>
              <a:gd name="T78" fmla="*/ 497777 w 1600"/>
              <a:gd name="T79" fmla="*/ 2477 h 1382"/>
              <a:gd name="T80" fmla="*/ 324422 w 1600"/>
              <a:gd name="T81" fmla="*/ 371489 h 1382"/>
              <a:gd name="T82" fmla="*/ 373952 w 1600"/>
              <a:gd name="T83" fmla="*/ 398731 h 1382"/>
              <a:gd name="T84" fmla="*/ 470535 w 1600"/>
              <a:gd name="T85" fmla="*/ 361582 h 1382"/>
              <a:gd name="T86" fmla="*/ 525018 w 1600"/>
              <a:gd name="T87" fmla="*/ 388825 h 1382"/>
              <a:gd name="T88" fmla="*/ 537401 w 1600"/>
              <a:gd name="T89" fmla="*/ 500272 h 1382"/>
              <a:gd name="T90" fmla="*/ 475488 w 1600"/>
              <a:gd name="T91" fmla="*/ 619148 h 1382"/>
              <a:gd name="T92" fmla="*/ 366522 w 1600"/>
              <a:gd name="T93" fmla="*/ 688493 h 1382"/>
              <a:gd name="T94" fmla="*/ 307086 w 1600"/>
              <a:gd name="T95" fmla="*/ 661250 h 1382"/>
              <a:gd name="T96" fmla="*/ 289751 w 1600"/>
              <a:gd name="T97" fmla="*/ 562186 h 1382"/>
              <a:gd name="T98" fmla="*/ 250127 w 1600"/>
              <a:gd name="T99" fmla="*/ 522561 h 1382"/>
              <a:gd name="T100" fmla="*/ 4953 w 1600"/>
              <a:gd name="T101" fmla="*/ 854424 h 1382"/>
              <a:gd name="T102" fmla="*/ 180785 w 1600"/>
              <a:gd name="T103" fmla="*/ 1151615 h 1382"/>
              <a:gd name="T104" fmla="*/ 245174 w 1600"/>
              <a:gd name="T105" fmla="*/ 1181334 h 1382"/>
              <a:gd name="T106" fmla="*/ 282321 w 1600"/>
              <a:gd name="T107" fmla="*/ 1141709 h 1382"/>
              <a:gd name="T108" fmla="*/ 299657 w 1600"/>
              <a:gd name="T109" fmla="*/ 1042645 h 1382"/>
              <a:gd name="T110" fmla="*/ 354140 w 1600"/>
              <a:gd name="T111" fmla="*/ 1015403 h 1382"/>
              <a:gd name="T112" fmla="*/ 460629 w 1600"/>
              <a:gd name="T113" fmla="*/ 1072364 h 1382"/>
              <a:gd name="T114" fmla="*/ 525018 w 1600"/>
              <a:gd name="T115" fmla="*/ 1173905 h 1382"/>
              <a:gd name="T116" fmla="*/ 529971 w 1600"/>
              <a:gd name="T117" fmla="*/ 1305164 h 1382"/>
              <a:gd name="T118" fmla="*/ 465582 w 1600"/>
              <a:gd name="T119" fmla="*/ 1342313 h 1382"/>
              <a:gd name="T120" fmla="*/ 381381 w 1600"/>
              <a:gd name="T121" fmla="*/ 1307641 h 1382"/>
              <a:gd name="T122" fmla="*/ 326898 w 1600"/>
              <a:gd name="T123" fmla="*/ 1322500 h 1382"/>
              <a:gd name="T124" fmla="*/ 497777 w 1600"/>
              <a:gd name="T125" fmla="*/ 1711325 h 138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600" h="1382">
                <a:moveTo>
                  <a:pt x="1200" y="2"/>
                </a:moveTo>
                <a:lnTo>
                  <a:pt x="912" y="2"/>
                </a:lnTo>
                <a:lnTo>
                  <a:pt x="908" y="4"/>
                </a:lnTo>
                <a:lnTo>
                  <a:pt x="906" y="4"/>
                </a:lnTo>
                <a:lnTo>
                  <a:pt x="894" y="8"/>
                </a:lnTo>
                <a:lnTo>
                  <a:pt x="892" y="10"/>
                </a:lnTo>
                <a:lnTo>
                  <a:pt x="890" y="10"/>
                </a:lnTo>
                <a:lnTo>
                  <a:pt x="886" y="12"/>
                </a:lnTo>
                <a:lnTo>
                  <a:pt x="884" y="14"/>
                </a:lnTo>
                <a:lnTo>
                  <a:pt x="882" y="14"/>
                </a:lnTo>
                <a:lnTo>
                  <a:pt x="880" y="16"/>
                </a:lnTo>
                <a:lnTo>
                  <a:pt x="876" y="18"/>
                </a:lnTo>
                <a:lnTo>
                  <a:pt x="874" y="18"/>
                </a:lnTo>
                <a:lnTo>
                  <a:pt x="870" y="22"/>
                </a:lnTo>
                <a:lnTo>
                  <a:pt x="866" y="26"/>
                </a:lnTo>
                <a:lnTo>
                  <a:pt x="864" y="26"/>
                </a:lnTo>
                <a:lnTo>
                  <a:pt x="862" y="28"/>
                </a:lnTo>
                <a:lnTo>
                  <a:pt x="862" y="30"/>
                </a:lnTo>
                <a:lnTo>
                  <a:pt x="860" y="32"/>
                </a:lnTo>
                <a:lnTo>
                  <a:pt x="858" y="34"/>
                </a:lnTo>
                <a:lnTo>
                  <a:pt x="856" y="36"/>
                </a:lnTo>
                <a:lnTo>
                  <a:pt x="856" y="38"/>
                </a:lnTo>
                <a:lnTo>
                  <a:pt x="856" y="40"/>
                </a:lnTo>
                <a:lnTo>
                  <a:pt x="854" y="42"/>
                </a:lnTo>
                <a:lnTo>
                  <a:pt x="854" y="46"/>
                </a:lnTo>
                <a:lnTo>
                  <a:pt x="854" y="52"/>
                </a:lnTo>
                <a:lnTo>
                  <a:pt x="854" y="54"/>
                </a:lnTo>
                <a:lnTo>
                  <a:pt x="856" y="58"/>
                </a:lnTo>
                <a:lnTo>
                  <a:pt x="856" y="60"/>
                </a:lnTo>
                <a:lnTo>
                  <a:pt x="856" y="64"/>
                </a:lnTo>
                <a:lnTo>
                  <a:pt x="858" y="70"/>
                </a:lnTo>
                <a:lnTo>
                  <a:pt x="862" y="76"/>
                </a:lnTo>
                <a:lnTo>
                  <a:pt x="866" y="82"/>
                </a:lnTo>
                <a:lnTo>
                  <a:pt x="878" y="92"/>
                </a:lnTo>
                <a:lnTo>
                  <a:pt x="890" y="100"/>
                </a:lnTo>
                <a:lnTo>
                  <a:pt x="904" y="108"/>
                </a:lnTo>
                <a:lnTo>
                  <a:pt x="906" y="110"/>
                </a:lnTo>
                <a:lnTo>
                  <a:pt x="908" y="110"/>
                </a:lnTo>
                <a:lnTo>
                  <a:pt x="912" y="114"/>
                </a:lnTo>
                <a:lnTo>
                  <a:pt x="914" y="114"/>
                </a:lnTo>
                <a:lnTo>
                  <a:pt x="918" y="118"/>
                </a:lnTo>
                <a:lnTo>
                  <a:pt x="920" y="120"/>
                </a:lnTo>
                <a:lnTo>
                  <a:pt x="924" y="124"/>
                </a:lnTo>
                <a:lnTo>
                  <a:pt x="928" y="130"/>
                </a:lnTo>
                <a:lnTo>
                  <a:pt x="930" y="138"/>
                </a:lnTo>
                <a:lnTo>
                  <a:pt x="932" y="138"/>
                </a:lnTo>
                <a:lnTo>
                  <a:pt x="934" y="146"/>
                </a:lnTo>
                <a:lnTo>
                  <a:pt x="934" y="148"/>
                </a:lnTo>
                <a:lnTo>
                  <a:pt x="934" y="156"/>
                </a:lnTo>
                <a:lnTo>
                  <a:pt x="934" y="168"/>
                </a:lnTo>
                <a:lnTo>
                  <a:pt x="930" y="178"/>
                </a:lnTo>
                <a:lnTo>
                  <a:pt x="926" y="188"/>
                </a:lnTo>
                <a:lnTo>
                  <a:pt x="918" y="196"/>
                </a:lnTo>
                <a:lnTo>
                  <a:pt x="910" y="204"/>
                </a:lnTo>
                <a:lnTo>
                  <a:pt x="902" y="210"/>
                </a:lnTo>
                <a:lnTo>
                  <a:pt x="880" y="222"/>
                </a:lnTo>
                <a:lnTo>
                  <a:pt x="856" y="230"/>
                </a:lnTo>
                <a:lnTo>
                  <a:pt x="832" y="236"/>
                </a:lnTo>
                <a:lnTo>
                  <a:pt x="810" y="240"/>
                </a:lnTo>
                <a:lnTo>
                  <a:pt x="790" y="240"/>
                </a:lnTo>
                <a:lnTo>
                  <a:pt x="770" y="240"/>
                </a:lnTo>
                <a:lnTo>
                  <a:pt x="748" y="236"/>
                </a:lnTo>
                <a:lnTo>
                  <a:pt x="724" y="230"/>
                </a:lnTo>
                <a:lnTo>
                  <a:pt x="700" y="222"/>
                </a:lnTo>
                <a:lnTo>
                  <a:pt x="680" y="210"/>
                </a:lnTo>
                <a:lnTo>
                  <a:pt x="670" y="204"/>
                </a:lnTo>
                <a:lnTo>
                  <a:pt x="662" y="196"/>
                </a:lnTo>
                <a:lnTo>
                  <a:pt x="656" y="188"/>
                </a:lnTo>
                <a:lnTo>
                  <a:pt x="650" y="178"/>
                </a:lnTo>
                <a:lnTo>
                  <a:pt x="648" y="168"/>
                </a:lnTo>
                <a:lnTo>
                  <a:pt x="646" y="156"/>
                </a:lnTo>
                <a:lnTo>
                  <a:pt x="648" y="148"/>
                </a:lnTo>
                <a:lnTo>
                  <a:pt x="648" y="146"/>
                </a:lnTo>
                <a:lnTo>
                  <a:pt x="650" y="138"/>
                </a:lnTo>
                <a:lnTo>
                  <a:pt x="652" y="130"/>
                </a:lnTo>
                <a:lnTo>
                  <a:pt x="656" y="124"/>
                </a:lnTo>
                <a:lnTo>
                  <a:pt x="660" y="120"/>
                </a:lnTo>
                <a:lnTo>
                  <a:pt x="662" y="118"/>
                </a:lnTo>
                <a:lnTo>
                  <a:pt x="666" y="114"/>
                </a:lnTo>
                <a:lnTo>
                  <a:pt x="668" y="114"/>
                </a:lnTo>
                <a:lnTo>
                  <a:pt x="672" y="110"/>
                </a:lnTo>
                <a:lnTo>
                  <a:pt x="674" y="110"/>
                </a:lnTo>
                <a:lnTo>
                  <a:pt x="676" y="108"/>
                </a:lnTo>
                <a:lnTo>
                  <a:pt x="690" y="100"/>
                </a:lnTo>
                <a:lnTo>
                  <a:pt x="702" y="92"/>
                </a:lnTo>
                <a:lnTo>
                  <a:pt x="714" y="82"/>
                </a:lnTo>
                <a:lnTo>
                  <a:pt x="718" y="76"/>
                </a:lnTo>
                <a:lnTo>
                  <a:pt x="722" y="70"/>
                </a:lnTo>
                <a:lnTo>
                  <a:pt x="724" y="64"/>
                </a:lnTo>
                <a:lnTo>
                  <a:pt x="724" y="60"/>
                </a:lnTo>
                <a:lnTo>
                  <a:pt x="726" y="58"/>
                </a:lnTo>
                <a:lnTo>
                  <a:pt x="726" y="54"/>
                </a:lnTo>
                <a:lnTo>
                  <a:pt x="726" y="52"/>
                </a:lnTo>
                <a:lnTo>
                  <a:pt x="726" y="46"/>
                </a:lnTo>
                <a:lnTo>
                  <a:pt x="726" y="42"/>
                </a:lnTo>
                <a:lnTo>
                  <a:pt x="726" y="40"/>
                </a:lnTo>
                <a:lnTo>
                  <a:pt x="724" y="38"/>
                </a:lnTo>
                <a:lnTo>
                  <a:pt x="724" y="36"/>
                </a:lnTo>
                <a:lnTo>
                  <a:pt x="722" y="34"/>
                </a:lnTo>
                <a:lnTo>
                  <a:pt x="722" y="32"/>
                </a:lnTo>
                <a:lnTo>
                  <a:pt x="720" y="30"/>
                </a:lnTo>
                <a:lnTo>
                  <a:pt x="718" y="28"/>
                </a:lnTo>
                <a:lnTo>
                  <a:pt x="716" y="26"/>
                </a:lnTo>
                <a:lnTo>
                  <a:pt x="714" y="26"/>
                </a:lnTo>
                <a:lnTo>
                  <a:pt x="710" y="22"/>
                </a:lnTo>
                <a:lnTo>
                  <a:pt x="706" y="18"/>
                </a:lnTo>
                <a:lnTo>
                  <a:pt x="704" y="18"/>
                </a:lnTo>
                <a:lnTo>
                  <a:pt x="702" y="16"/>
                </a:lnTo>
                <a:lnTo>
                  <a:pt x="700" y="14"/>
                </a:lnTo>
                <a:lnTo>
                  <a:pt x="696" y="14"/>
                </a:lnTo>
                <a:lnTo>
                  <a:pt x="694" y="12"/>
                </a:lnTo>
                <a:lnTo>
                  <a:pt x="692" y="10"/>
                </a:lnTo>
                <a:lnTo>
                  <a:pt x="688" y="10"/>
                </a:lnTo>
                <a:lnTo>
                  <a:pt x="686" y="8"/>
                </a:lnTo>
                <a:lnTo>
                  <a:pt x="674" y="4"/>
                </a:lnTo>
                <a:lnTo>
                  <a:pt x="668" y="2"/>
                </a:lnTo>
                <a:lnTo>
                  <a:pt x="402" y="2"/>
                </a:lnTo>
                <a:lnTo>
                  <a:pt x="264" y="238"/>
                </a:lnTo>
                <a:lnTo>
                  <a:pt x="260" y="260"/>
                </a:lnTo>
                <a:lnTo>
                  <a:pt x="260" y="282"/>
                </a:lnTo>
                <a:lnTo>
                  <a:pt x="260" y="292"/>
                </a:lnTo>
                <a:lnTo>
                  <a:pt x="262" y="300"/>
                </a:lnTo>
                <a:lnTo>
                  <a:pt x="268" y="308"/>
                </a:lnTo>
                <a:lnTo>
                  <a:pt x="274" y="314"/>
                </a:lnTo>
                <a:lnTo>
                  <a:pt x="284" y="318"/>
                </a:lnTo>
                <a:lnTo>
                  <a:pt x="294" y="322"/>
                </a:lnTo>
                <a:lnTo>
                  <a:pt x="302" y="322"/>
                </a:lnTo>
                <a:lnTo>
                  <a:pt x="312" y="322"/>
                </a:lnTo>
                <a:lnTo>
                  <a:pt x="326" y="316"/>
                </a:lnTo>
                <a:lnTo>
                  <a:pt x="342" y="308"/>
                </a:lnTo>
                <a:lnTo>
                  <a:pt x="356" y="298"/>
                </a:lnTo>
                <a:lnTo>
                  <a:pt x="372" y="292"/>
                </a:lnTo>
                <a:lnTo>
                  <a:pt x="380" y="292"/>
                </a:lnTo>
                <a:lnTo>
                  <a:pt x="388" y="292"/>
                </a:lnTo>
                <a:lnTo>
                  <a:pt x="398" y="294"/>
                </a:lnTo>
                <a:lnTo>
                  <a:pt x="408" y="300"/>
                </a:lnTo>
                <a:lnTo>
                  <a:pt x="418" y="306"/>
                </a:lnTo>
                <a:lnTo>
                  <a:pt x="424" y="314"/>
                </a:lnTo>
                <a:lnTo>
                  <a:pt x="430" y="322"/>
                </a:lnTo>
                <a:lnTo>
                  <a:pt x="434" y="332"/>
                </a:lnTo>
                <a:lnTo>
                  <a:pt x="438" y="344"/>
                </a:lnTo>
                <a:lnTo>
                  <a:pt x="438" y="354"/>
                </a:lnTo>
                <a:lnTo>
                  <a:pt x="438" y="380"/>
                </a:lnTo>
                <a:lnTo>
                  <a:pt x="434" y="404"/>
                </a:lnTo>
                <a:lnTo>
                  <a:pt x="426" y="428"/>
                </a:lnTo>
                <a:lnTo>
                  <a:pt x="418" y="448"/>
                </a:lnTo>
                <a:lnTo>
                  <a:pt x="410" y="466"/>
                </a:lnTo>
                <a:lnTo>
                  <a:pt x="398" y="482"/>
                </a:lnTo>
                <a:lnTo>
                  <a:pt x="384" y="500"/>
                </a:lnTo>
                <a:lnTo>
                  <a:pt x="368" y="518"/>
                </a:lnTo>
                <a:lnTo>
                  <a:pt x="348" y="534"/>
                </a:lnTo>
                <a:lnTo>
                  <a:pt x="328" y="548"/>
                </a:lnTo>
                <a:lnTo>
                  <a:pt x="318" y="552"/>
                </a:lnTo>
                <a:lnTo>
                  <a:pt x="306" y="554"/>
                </a:lnTo>
                <a:lnTo>
                  <a:pt x="296" y="556"/>
                </a:lnTo>
                <a:lnTo>
                  <a:pt x="284" y="556"/>
                </a:lnTo>
                <a:lnTo>
                  <a:pt x="274" y="554"/>
                </a:lnTo>
                <a:lnTo>
                  <a:pt x="264" y="548"/>
                </a:lnTo>
                <a:lnTo>
                  <a:pt x="256" y="542"/>
                </a:lnTo>
                <a:lnTo>
                  <a:pt x="248" y="534"/>
                </a:lnTo>
                <a:lnTo>
                  <a:pt x="244" y="528"/>
                </a:lnTo>
                <a:lnTo>
                  <a:pt x="240" y="520"/>
                </a:lnTo>
                <a:lnTo>
                  <a:pt x="238" y="504"/>
                </a:lnTo>
                <a:lnTo>
                  <a:pt x="238" y="486"/>
                </a:lnTo>
                <a:lnTo>
                  <a:pt x="238" y="470"/>
                </a:lnTo>
                <a:lnTo>
                  <a:pt x="234" y="454"/>
                </a:lnTo>
                <a:lnTo>
                  <a:pt x="232" y="446"/>
                </a:lnTo>
                <a:lnTo>
                  <a:pt x="226" y="438"/>
                </a:lnTo>
                <a:lnTo>
                  <a:pt x="218" y="430"/>
                </a:lnTo>
                <a:lnTo>
                  <a:pt x="210" y="424"/>
                </a:lnTo>
                <a:lnTo>
                  <a:pt x="202" y="422"/>
                </a:lnTo>
                <a:lnTo>
                  <a:pt x="194" y="422"/>
                </a:lnTo>
                <a:lnTo>
                  <a:pt x="184" y="424"/>
                </a:lnTo>
                <a:lnTo>
                  <a:pt x="174" y="428"/>
                </a:lnTo>
                <a:lnTo>
                  <a:pt x="156" y="440"/>
                </a:lnTo>
                <a:lnTo>
                  <a:pt x="140" y="454"/>
                </a:lnTo>
                <a:lnTo>
                  <a:pt x="4" y="690"/>
                </a:lnTo>
                <a:lnTo>
                  <a:pt x="0" y="690"/>
                </a:lnTo>
                <a:lnTo>
                  <a:pt x="2" y="694"/>
                </a:lnTo>
                <a:lnTo>
                  <a:pt x="4" y="694"/>
                </a:lnTo>
                <a:lnTo>
                  <a:pt x="132" y="918"/>
                </a:lnTo>
                <a:lnTo>
                  <a:pt x="146" y="930"/>
                </a:lnTo>
                <a:lnTo>
                  <a:pt x="160" y="942"/>
                </a:lnTo>
                <a:lnTo>
                  <a:pt x="176" y="950"/>
                </a:lnTo>
                <a:lnTo>
                  <a:pt x="184" y="954"/>
                </a:lnTo>
                <a:lnTo>
                  <a:pt x="192" y="954"/>
                </a:lnTo>
                <a:lnTo>
                  <a:pt x="198" y="954"/>
                </a:lnTo>
                <a:lnTo>
                  <a:pt x="202" y="952"/>
                </a:lnTo>
                <a:lnTo>
                  <a:pt x="212" y="944"/>
                </a:lnTo>
                <a:lnTo>
                  <a:pt x="220" y="938"/>
                </a:lnTo>
                <a:lnTo>
                  <a:pt x="224" y="930"/>
                </a:lnTo>
                <a:lnTo>
                  <a:pt x="228" y="922"/>
                </a:lnTo>
                <a:lnTo>
                  <a:pt x="230" y="906"/>
                </a:lnTo>
                <a:lnTo>
                  <a:pt x="230" y="890"/>
                </a:lnTo>
                <a:lnTo>
                  <a:pt x="230" y="872"/>
                </a:lnTo>
                <a:lnTo>
                  <a:pt x="234" y="856"/>
                </a:lnTo>
                <a:lnTo>
                  <a:pt x="236" y="848"/>
                </a:lnTo>
                <a:lnTo>
                  <a:pt x="242" y="842"/>
                </a:lnTo>
                <a:lnTo>
                  <a:pt x="248" y="834"/>
                </a:lnTo>
                <a:lnTo>
                  <a:pt x="258" y="828"/>
                </a:lnTo>
                <a:lnTo>
                  <a:pt x="272" y="822"/>
                </a:lnTo>
                <a:lnTo>
                  <a:pt x="286" y="820"/>
                </a:lnTo>
                <a:lnTo>
                  <a:pt x="296" y="820"/>
                </a:lnTo>
                <a:lnTo>
                  <a:pt x="304" y="822"/>
                </a:lnTo>
                <a:lnTo>
                  <a:pt x="322" y="828"/>
                </a:lnTo>
                <a:lnTo>
                  <a:pt x="340" y="838"/>
                </a:lnTo>
                <a:lnTo>
                  <a:pt x="358" y="852"/>
                </a:lnTo>
                <a:lnTo>
                  <a:pt x="372" y="866"/>
                </a:lnTo>
                <a:lnTo>
                  <a:pt x="386" y="882"/>
                </a:lnTo>
                <a:lnTo>
                  <a:pt x="398" y="896"/>
                </a:lnTo>
                <a:lnTo>
                  <a:pt x="406" y="910"/>
                </a:lnTo>
                <a:lnTo>
                  <a:pt x="414" y="928"/>
                </a:lnTo>
                <a:lnTo>
                  <a:pt x="424" y="948"/>
                </a:lnTo>
                <a:lnTo>
                  <a:pt x="430" y="972"/>
                </a:lnTo>
                <a:lnTo>
                  <a:pt x="434" y="996"/>
                </a:lnTo>
                <a:lnTo>
                  <a:pt x="436" y="1022"/>
                </a:lnTo>
                <a:lnTo>
                  <a:pt x="434" y="1032"/>
                </a:lnTo>
                <a:lnTo>
                  <a:pt x="432" y="1044"/>
                </a:lnTo>
                <a:lnTo>
                  <a:pt x="428" y="1054"/>
                </a:lnTo>
                <a:lnTo>
                  <a:pt x="422" y="1062"/>
                </a:lnTo>
                <a:lnTo>
                  <a:pt x="414" y="1070"/>
                </a:lnTo>
                <a:lnTo>
                  <a:pt x="404" y="1076"/>
                </a:lnTo>
                <a:lnTo>
                  <a:pt x="390" y="1082"/>
                </a:lnTo>
                <a:lnTo>
                  <a:pt x="376" y="1084"/>
                </a:lnTo>
                <a:lnTo>
                  <a:pt x="366" y="1084"/>
                </a:lnTo>
                <a:lnTo>
                  <a:pt x="354" y="1080"/>
                </a:lnTo>
                <a:lnTo>
                  <a:pt x="336" y="1070"/>
                </a:lnTo>
                <a:lnTo>
                  <a:pt x="318" y="1060"/>
                </a:lnTo>
                <a:lnTo>
                  <a:pt x="308" y="1056"/>
                </a:lnTo>
                <a:lnTo>
                  <a:pt x="296" y="1054"/>
                </a:lnTo>
                <a:lnTo>
                  <a:pt x="284" y="1056"/>
                </a:lnTo>
                <a:lnTo>
                  <a:pt x="270" y="1062"/>
                </a:lnTo>
                <a:lnTo>
                  <a:pt x="264" y="1068"/>
                </a:lnTo>
                <a:lnTo>
                  <a:pt x="258" y="1076"/>
                </a:lnTo>
                <a:lnTo>
                  <a:pt x="256" y="1086"/>
                </a:lnTo>
                <a:lnTo>
                  <a:pt x="256" y="1096"/>
                </a:lnTo>
                <a:lnTo>
                  <a:pt x="258" y="1120"/>
                </a:lnTo>
                <a:lnTo>
                  <a:pt x="262" y="1142"/>
                </a:lnTo>
                <a:lnTo>
                  <a:pt x="402" y="1382"/>
                </a:lnTo>
                <a:lnTo>
                  <a:pt x="1200" y="1382"/>
                </a:lnTo>
                <a:lnTo>
                  <a:pt x="1600" y="690"/>
                </a:lnTo>
                <a:lnTo>
                  <a:pt x="1200" y="0"/>
                </a:lnTo>
                <a:lnTo>
                  <a:pt x="1200" y="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381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350"/>
          </a:p>
        </p:txBody>
      </p:sp>
      <p:sp>
        <p:nvSpPr>
          <p:cNvPr id="13319" name="Freeform 7"/>
          <p:cNvSpPr>
            <a:spLocks/>
          </p:cNvSpPr>
          <p:nvPr/>
        </p:nvSpPr>
        <p:spPr bwMode="auto">
          <a:xfrm>
            <a:off x="3692051" y="529714"/>
            <a:ext cx="1520428" cy="1288256"/>
          </a:xfrm>
          <a:custGeom>
            <a:avLst/>
            <a:gdLst>
              <a:gd name="T0" fmla="*/ 245350 w 1636"/>
              <a:gd name="T1" fmla="*/ 1122809 h 1386"/>
              <a:gd name="T2" fmla="*/ 265176 w 1636"/>
              <a:gd name="T3" fmla="*/ 1075716 h 1386"/>
              <a:gd name="T4" fmla="*/ 265176 w 1636"/>
              <a:gd name="T5" fmla="*/ 1033579 h 1386"/>
              <a:gd name="T6" fmla="*/ 287481 w 1636"/>
              <a:gd name="T7" fmla="*/ 991443 h 1386"/>
              <a:gd name="T8" fmla="*/ 322177 w 1636"/>
              <a:gd name="T9" fmla="*/ 974093 h 1386"/>
              <a:gd name="T10" fmla="*/ 374221 w 1636"/>
              <a:gd name="T11" fmla="*/ 984007 h 1386"/>
              <a:gd name="T12" fmla="*/ 463439 w 1636"/>
              <a:gd name="T13" fmla="*/ 1065801 h 1386"/>
              <a:gd name="T14" fmla="*/ 503092 w 1636"/>
              <a:gd name="T15" fmla="*/ 1145117 h 1386"/>
              <a:gd name="T16" fmla="*/ 513005 w 1636"/>
              <a:gd name="T17" fmla="*/ 1216996 h 1386"/>
              <a:gd name="T18" fmla="*/ 500614 w 1636"/>
              <a:gd name="T19" fmla="*/ 1278961 h 1386"/>
              <a:gd name="T20" fmla="*/ 475831 w 1636"/>
              <a:gd name="T21" fmla="*/ 1301269 h 1386"/>
              <a:gd name="T22" fmla="*/ 428743 w 1636"/>
              <a:gd name="T23" fmla="*/ 1311183 h 1386"/>
              <a:gd name="T24" fmla="*/ 354395 w 1636"/>
              <a:gd name="T25" fmla="*/ 1274004 h 1386"/>
              <a:gd name="T26" fmla="*/ 307307 w 1636"/>
              <a:gd name="T27" fmla="*/ 1283919 h 1386"/>
              <a:gd name="T28" fmla="*/ 292438 w 1636"/>
              <a:gd name="T29" fmla="*/ 1311183 h 1386"/>
              <a:gd name="T30" fmla="*/ 297394 w 1636"/>
              <a:gd name="T31" fmla="*/ 1365713 h 1386"/>
              <a:gd name="T32" fmla="*/ 495657 w 1636"/>
              <a:gd name="T33" fmla="*/ 1712718 h 1386"/>
              <a:gd name="T34" fmla="*/ 822791 w 1636"/>
              <a:gd name="T35" fmla="*/ 1717675 h 1386"/>
              <a:gd name="T36" fmla="*/ 899617 w 1636"/>
              <a:gd name="T37" fmla="*/ 1680496 h 1386"/>
              <a:gd name="T38" fmla="*/ 909531 w 1636"/>
              <a:gd name="T39" fmla="*/ 1643317 h 1386"/>
              <a:gd name="T40" fmla="*/ 879791 w 1636"/>
              <a:gd name="T41" fmla="*/ 1598702 h 1386"/>
              <a:gd name="T42" fmla="*/ 820312 w 1636"/>
              <a:gd name="T43" fmla="*/ 1556566 h 1386"/>
              <a:gd name="T44" fmla="*/ 810399 w 1636"/>
              <a:gd name="T45" fmla="*/ 1521865 h 1386"/>
              <a:gd name="T46" fmla="*/ 830225 w 1636"/>
              <a:gd name="T47" fmla="*/ 1472293 h 1386"/>
              <a:gd name="T48" fmla="*/ 907052 w 1636"/>
              <a:gd name="T49" fmla="*/ 1430157 h 1386"/>
              <a:gd name="T50" fmla="*/ 988836 w 1636"/>
              <a:gd name="T51" fmla="*/ 1417763 h 1386"/>
              <a:gd name="T52" fmla="*/ 1100358 w 1636"/>
              <a:gd name="T53" fmla="*/ 1440071 h 1386"/>
              <a:gd name="T54" fmla="*/ 1157359 w 1636"/>
              <a:gd name="T55" fmla="*/ 1484686 h 1386"/>
              <a:gd name="T56" fmla="*/ 1167272 w 1636"/>
              <a:gd name="T57" fmla="*/ 1521865 h 1386"/>
              <a:gd name="T58" fmla="*/ 1152402 w 1636"/>
              <a:gd name="T59" fmla="*/ 1566480 h 1386"/>
              <a:gd name="T60" fmla="*/ 1083010 w 1636"/>
              <a:gd name="T61" fmla="*/ 1613573 h 1386"/>
              <a:gd name="T62" fmla="*/ 1068141 w 1636"/>
              <a:gd name="T63" fmla="*/ 1658188 h 1386"/>
              <a:gd name="T64" fmla="*/ 1087967 w 1636"/>
              <a:gd name="T65" fmla="*/ 1687932 h 1386"/>
              <a:gd name="T66" fmla="*/ 1479536 w 1636"/>
              <a:gd name="T67" fmla="*/ 1717675 h 1386"/>
              <a:gd name="T68" fmla="*/ 1489449 w 1636"/>
              <a:gd name="T69" fmla="*/ 1707761 h 1386"/>
              <a:gd name="T70" fmla="*/ 1660451 w 1636"/>
              <a:gd name="T71" fmla="*/ 1410328 h 1386"/>
              <a:gd name="T72" fmla="*/ 1727365 w 1636"/>
              <a:gd name="T73" fmla="*/ 1368191 h 1386"/>
              <a:gd name="T74" fmla="*/ 1759582 w 1636"/>
              <a:gd name="T75" fmla="*/ 1380584 h 1386"/>
              <a:gd name="T76" fmla="*/ 1781887 w 1636"/>
              <a:gd name="T77" fmla="*/ 1427678 h 1386"/>
              <a:gd name="T78" fmla="*/ 1789322 w 1636"/>
              <a:gd name="T79" fmla="*/ 1499558 h 1386"/>
              <a:gd name="T80" fmla="*/ 1816583 w 1636"/>
              <a:gd name="T81" fmla="*/ 1526822 h 1386"/>
              <a:gd name="T82" fmla="*/ 1866148 w 1636"/>
              <a:gd name="T83" fmla="*/ 1534258 h 1386"/>
              <a:gd name="T84" fmla="*/ 1942975 w 1636"/>
              <a:gd name="T85" fmla="*/ 1489643 h 1386"/>
              <a:gd name="T86" fmla="*/ 1995019 w 1636"/>
              <a:gd name="T87" fmla="*/ 1425199 h 1386"/>
              <a:gd name="T88" fmla="*/ 2022280 w 1636"/>
              <a:gd name="T89" fmla="*/ 1355798 h 1386"/>
              <a:gd name="T90" fmla="*/ 2024759 w 1636"/>
              <a:gd name="T91" fmla="*/ 1271526 h 1386"/>
              <a:gd name="T92" fmla="*/ 1990063 w 1636"/>
              <a:gd name="T93" fmla="*/ 1226911 h 1386"/>
              <a:gd name="T94" fmla="*/ 1945454 w 1636"/>
              <a:gd name="T95" fmla="*/ 1219475 h 1386"/>
              <a:gd name="T96" fmla="*/ 1871105 w 1636"/>
              <a:gd name="T97" fmla="*/ 1254175 h 1386"/>
              <a:gd name="T98" fmla="*/ 1824018 w 1636"/>
              <a:gd name="T99" fmla="*/ 1244261 h 1386"/>
              <a:gd name="T100" fmla="*/ 1806670 w 1636"/>
              <a:gd name="T101" fmla="*/ 1216996 h 1386"/>
              <a:gd name="T102" fmla="*/ 1814105 w 1636"/>
              <a:gd name="T103" fmla="*/ 1147595 h 1386"/>
              <a:gd name="T104" fmla="*/ 1960323 w 1636"/>
              <a:gd name="T105" fmla="*/ 827855 h 1386"/>
              <a:gd name="T106" fmla="*/ 399004 w 1636"/>
              <a:gd name="T107" fmla="*/ 163588 h 1386"/>
              <a:gd name="T108" fmla="*/ 163567 w 1636"/>
              <a:gd name="T109" fmla="*/ 1117852 h 1386"/>
              <a:gd name="T110" fmla="*/ 218089 w 1636"/>
              <a:gd name="T111" fmla="*/ 1140159 h 138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1636" h="1386">
                <a:moveTo>
                  <a:pt x="184" y="918"/>
                </a:moveTo>
                <a:lnTo>
                  <a:pt x="184" y="918"/>
                </a:lnTo>
                <a:lnTo>
                  <a:pt x="192" y="912"/>
                </a:lnTo>
                <a:lnTo>
                  <a:pt x="198" y="906"/>
                </a:lnTo>
                <a:lnTo>
                  <a:pt x="204" y="900"/>
                </a:lnTo>
                <a:lnTo>
                  <a:pt x="208" y="894"/>
                </a:lnTo>
                <a:lnTo>
                  <a:pt x="212" y="882"/>
                </a:lnTo>
                <a:lnTo>
                  <a:pt x="214" y="868"/>
                </a:lnTo>
                <a:lnTo>
                  <a:pt x="212" y="850"/>
                </a:lnTo>
                <a:lnTo>
                  <a:pt x="214" y="834"/>
                </a:lnTo>
                <a:lnTo>
                  <a:pt x="216" y="820"/>
                </a:lnTo>
                <a:lnTo>
                  <a:pt x="220" y="812"/>
                </a:lnTo>
                <a:lnTo>
                  <a:pt x="224" y="806"/>
                </a:lnTo>
                <a:lnTo>
                  <a:pt x="232" y="800"/>
                </a:lnTo>
                <a:lnTo>
                  <a:pt x="240" y="794"/>
                </a:lnTo>
                <a:lnTo>
                  <a:pt x="250" y="788"/>
                </a:lnTo>
                <a:lnTo>
                  <a:pt x="260" y="786"/>
                </a:lnTo>
                <a:lnTo>
                  <a:pt x="270" y="786"/>
                </a:lnTo>
                <a:lnTo>
                  <a:pt x="282" y="786"/>
                </a:lnTo>
                <a:lnTo>
                  <a:pt x="292" y="790"/>
                </a:lnTo>
                <a:lnTo>
                  <a:pt x="302" y="794"/>
                </a:lnTo>
                <a:lnTo>
                  <a:pt x="324" y="808"/>
                </a:lnTo>
                <a:lnTo>
                  <a:pt x="344" y="824"/>
                </a:lnTo>
                <a:lnTo>
                  <a:pt x="360" y="842"/>
                </a:lnTo>
                <a:lnTo>
                  <a:pt x="374" y="860"/>
                </a:lnTo>
                <a:lnTo>
                  <a:pt x="384" y="876"/>
                </a:lnTo>
                <a:lnTo>
                  <a:pt x="396" y="898"/>
                </a:lnTo>
                <a:lnTo>
                  <a:pt x="406" y="924"/>
                </a:lnTo>
                <a:lnTo>
                  <a:pt x="412" y="954"/>
                </a:lnTo>
                <a:lnTo>
                  <a:pt x="414" y="968"/>
                </a:lnTo>
                <a:lnTo>
                  <a:pt x="414" y="982"/>
                </a:lnTo>
                <a:lnTo>
                  <a:pt x="414" y="1004"/>
                </a:lnTo>
                <a:lnTo>
                  <a:pt x="412" y="1014"/>
                </a:lnTo>
                <a:lnTo>
                  <a:pt x="408" y="1022"/>
                </a:lnTo>
                <a:lnTo>
                  <a:pt x="404" y="1032"/>
                </a:lnTo>
                <a:lnTo>
                  <a:pt x="398" y="1038"/>
                </a:lnTo>
                <a:lnTo>
                  <a:pt x="392" y="1046"/>
                </a:lnTo>
                <a:lnTo>
                  <a:pt x="384" y="1050"/>
                </a:lnTo>
                <a:lnTo>
                  <a:pt x="374" y="1056"/>
                </a:lnTo>
                <a:lnTo>
                  <a:pt x="364" y="1058"/>
                </a:lnTo>
                <a:lnTo>
                  <a:pt x="354" y="1058"/>
                </a:lnTo>
                <a:lnTo>
                  <a:pt x="346" y="1058"/>
                </a:lnTo>
                <a:lnTo>
                  <a:pt x="330" y="1052"/>
                </a:lnTo>
                <a:lnTo>
                  <a:pt x="316" y="1042"/>
                </a:lnTo>
                <a:lnTo>
                  <a:pt x="302" y="1034"/>
                </a:lnTo>
                <a:lnTo>
                  <a:pt x="286" y="1028"/>
                </a:lnTo>
                <a:lnTo>
                  <a:pt x="278" y="1028"/>
                </a:lnTo>
                <a:lnTo>
                  <a:pt x="268" y="1028"/>
                </a:lnTo>
                <a:lnTo>
                  <a:pt x="258" y="1032"/>
                </a:lnTo>
                <a:lnTo>
                  <a:pt x="248" y="1036"/>
                </a:lnTo>
                <a:lnTo>
                  <a:pt x="242" y="1042"/>
                </a:lnTo>
                <a:lnTo>
                  <a:pt x="238" y="1048"/>
                </a:lnTo>
                <a:lnTo>
                  <a:pt x="236" y="1058"/>
                </a:lnTo>
                <a:lnTo>
                  <a:pt x="234" y="1068"/>
                </a:lnTo>
                <a:lnTo>
                  <a:pt x="236" y="1086"/>
                </a:lnTo>
                <a:lnTo>
                  <a:pt x="240" y="1102"/>
                </a:lnTo>
                <a:lnTo>
                  <a:pt x="398" y="1378"/>
                </a:lnTo>
                <a:lnTo>
                  <a:pt x="402" y="1378"/>
                </a:lnTo>
                <a:lnTo>
                  <a:pt x="402" y="1380"/>
                </a:lnTo>
                <a:lnTo>
                  <a:pt x="400" y="1382"/>
                </a:lnTo>
                <a:lnTo>
                  <a:pt x="402" y="1386"/>
                </a:lnTo>
                <a:lnTo>
                  <a:pt x="664" y="1386"/>
                </a:lnTo>
                <a:lnTo>
                  <a:pt x="686" y="1380"/>
                </a:lnTo>
                <a:lnTo>
                  <a:pt x="708" y="1368"/>
                </a:lnTo>
                <a:lnTo>
                  <a:pt x="718" y="1362"/>
                </a:lnTo>
                <a:lnTo>
                  <a:pt x="726" y="1356"/>
                </a:lnTo>
                <a:lnTo>
                  <a:pt x="732" y="1346"/>
                </a:lnTo>
                <a:lnTo>
                  <a:pt x="734" y="1338"/>
                </a:lnTo>
                <a:lnTo>
                  <a:pt x="734" y="1326"/>
                </a:lnTo>
                <a:lnTo>
                  <a:pt x="730" y="1316"/>
                </a:lnTo>
                <a:lnTo>
                  <a:pt x="728" y="1308"/>
                </a:lnTo>
                <a:lnTo>
                  <a:pt x="722" y="1302"/>
                </a:lnTo>
                <a:lnTo>
                  <a:pt x="710" y="1290"/>
                </a:lnTo>
                <a:lnTo>
                  <a:pt x="694" y="1282"/>
                </a:lnTo>
                <a:lnTo>
                  <a:pt x="680" y="1274"/>
                </a:lnTo>
                <a:lnTo>
                  <a:pt x="668" y="1264"/>
                </a:lnTo>
                <a:lnTo>
                  <a:pt x="662" y="1256"/>
                </a:lnTo>
                <a:lnTo>
                  <a:pt x="658" y="1248"/>
                </a:lnTo>
                <a:lnTo>
                  <a:pt x="656" y="1240"/>
                </a:lnTo>
                <a:lnTo>
                  <a:pt x="654" y="1228"/>
                </a:lnTo>
                <a:lnTo>
                  <a:pt x="656" y="1216"/>
                </a:lnTo>
                <a:lnTo>
                  <a:pt x="658" y="1206"/>
                </a:lnTo>
                <a:lnTo>
                  <a:pt x="664" y="1198"/>
                </a:lnTo>
                <a:lnTo>
                  <a:pt x="670" y="1188"/>
                </a:lnTo>
                <a:lnTo>
                  <a:pt x="678" y="1180"/>
                </a:lnTo>
                <a:lnTo>
                  <a:pt x="688" y="1174"/>
                </a:lnTo>
                <a:lnTo>
                  <a:pt x="708" y="1162"/>
                </a:lnTo>
                <a:lnTo>
                  <a:pt x="732" y="1154"/>
                </a:lnTo>
                <a:lnTo>
                  <a:pt x="756" y="1148"/>
                </a:lnTo>
                <a:lnTo>
                  <a:pt x="780" y="1144"/>
                </a:lnTo>
                <a:lnTo>
                  <a:pt x="798" y="1144"/>
                </a:lnTo>
                <a:lnTo>
                  <a:pt x="818" y="1144"/>
                </a:lnTo>
                <a:lnTo>
                  <a:pt x="840" y="1148"/>
                </a:lnTo>
                <a:lnTo>
                  <a:pt x="864" y="1154"/>
                </a:lnTo>
                <a:lnTo>
                  <a:pt x="888" y="1162"/>
                </a:lnTo>
                <a:lnTo>
                  <a:pt x="910" y="1174"/>
                </a:lnTo>
                <a:lnTo>
                  <a:pt x="918" y="1180"/>
                </a:lnTo>
                <a:lnTo>
                  <a:pt x="926" y="1188"/>
                </a:lnTo>
                <a:lnTo>
                  <a:pt x="934" y="1198"/>
                </a:lnTo>
                <a:lnTo>
                  <a:pt x="938" y="1206"/>
                </a:lnTo>
                <a:lnTo>
                  <a:pt x="942" y="1216"/>
                </a:lnTo>
                <a:lnTo>
                  <a:pt x="942" y="1228"/>
                </a:lnTo>
                <a:lnTo>
                  <a:pt x="942" y="1240"/>
                </a:lnTo>
                <a:lnTo>
                  <a:pt x="938" y="1248"/>
                </a:lnTo>
                <a:lnTo>
                  <a:pt x="934" y="1256"/>
                </a:lnTo>
                <a:lnTo>
                  <a:pt x="930" y="1264"/>
                </a:lnTo>
                <a:lnTo>
                  <a:pt x="916" y="1274"/>
                </a:lnTo>
                <a:lnTo>
                  <a:pt x="902" y="1282"/>
                </a:lnTo>
                <a:lnTo>
                  <a:pt x="888" y="1290"/>
                </a:lnTo>
                <a:lnTo>
                  <a:pt x="874" y="1302"/>
                </a:lnTo>
                <a:lnTo>
                  <a:pt x="870" y="1308"/>
                </a:lnTo>
                <a:lnTo>
                  <a:pt x="866" y="1316"/>
                </a:lnTo>
                <a:lnTo>
                  <a:pt x="864" y="1326"/>
                </a:lnTo>
                <a:lnTo>
                  <a:pt x="862" y="1338"/>
                </a:lnTo>
                <a:lnTo>
                  <a:pt x="864" y="1346"/>
                </a:lnTo>
                <a:lnTo>
                  <a:pt x="870" y="1356"/>
                </a:lnTo>
                <a:lnTo>
                  <a:pt x="878" y="1362"/>
                </a:lnTo>
                <a:lnTo>
                  <a:pt x="888" y="1368"/>
                </a:lnTo>
                <a:lnTo>
                  <a:pt x="912" y="1380"/>
                </a:lnTo>
                <a:lnTo>
                  <a:pt x="934" y="1386"/>
                </a:lnTo>
                <a:lnTo>
                  <a:pt x="1194" y="1386"/>
                </a:lnTo>
                <a:lnTo>
                  <a:pt x="1198" y="1380"/>
                </a:lnTo>
                <a:lnTo>
                  <a:pt x="1198" y="1378"/>
                </a:lnTo>
                <a:lnTo>
                  <a:pt x="1202" y="1378"/>
                </a:lnTo>
                <a:lnTo>
                  <a:pt x="1204" y="1372"/>
                </a:lnTo>
                <a:lnTo>
                  <a:pt x="1240" y="1310"/>
                </a:lnTo>
                <a:lnTo>
                  <a:pt x="1340" y="1138"/>
                </a:lnTo>
                <a:lnTo>
                  <a:pt x="1356" y="1124"/>
                </a:lnTo>
                <a:lnTo>
                  <a:pt x="1376" y="1112"/>
                </a:lnTo>
                <a:lnTo>
                  <a:pt x="1384" y="1108"/>
                </a:lnTo>
                <a:lnTo>
                  <a:pt x="1394" y="1104"/>
                </a:lnTo>
                <a:lnTo>
                  <a:pt x="1402" y="1104"/>
                </a:lnTo>
                <a:lnTo>
                  <a:pt x="1410" y="1108"/>
                </a:lnTo>
                <a:lnTo>
                  <a:pt x="1420" y="1114"/>
                </a:lnTo>
                <a:lnTo>
                  <a:pt x="1426" y="1122"/>
                </a:lnTo>
                <a:lnTo>
                  <a:pt x="1432" y="1128"/>
                </a:lnTo>
                <a:lnTo>
                  <a:pt x="1436" y="1136"/>
                </a:lnTo>
                <a:lnTo>
                  <a:pt x="1438" y="1152"/>
                </a:lnTo>
                <a:lnTo>
                  <a:pt x="1438" y="1170"/>
                </a:lnTo>
                <a:lnTo>
                  <a:pt x="1438" y="1186"/>
                </a:lnTo>
                <a:lnTo>
                  <a:pt x="1440" y="1202"/>
                </a:lnTo>
                <a:lnTo>
                  <a:pt x="1444" y="1210"/>
                </a:lnTo>
                <a:lnTo>
                  <a:pt x="1448" y="1218"/>
                </a:lnTo>
                <a:lnTo>
                  <a:pt x="1456" y="1226"/>
                </a:lnTo>
                <a:lnTo>
                  <a:pt x="1466" y="1232"/>
                </a:lnTo>
                <a:lnTo>
                  <a:pt x="1476" y="1236"/>
                </a:lnTo>
                <a:lnTo>
                  <a:pt x="1486" y="1240"/>
                </a:lnTo>
                <a:lnTo>
                  <a:pt x="1496" y="1240"/>
                </a:lnTo>
                <a:lnTo>
                  <a:pt x="1506" y="1238"/>
                </a:lnTo>
                <a:lnTo>
                  <a:pt x="1518" y="1234"/>
                </a:lnTo>
                <a:lnTo>
                  <a:pt x="1528" y="1230"/>
                </a:lnTo>
                <a:lnTo>
                  <a:pt x="1550" y="1218"/>
                </a:lnTo>
                <a:lnTo>
                  <a:pt x="1568" y="1202"/>
                </a:lnTo>
                <a:lnTo>
                  <a:pt x="1586" y="1184"/>
                </a:lnTo>
                <a:lnTo>
                  <a:pt x="1600" y="1166"/>
                </a:lnTo>
                <a:lnTo>
                  <a:pt x="1610" y="1150"/>
                </a:lnTo>
                <a:lnTo>
                  <a:pt x="1618" y="1132"/>
                </a:lnTo>
                <a:lnTo>
                  <a:pt x="1628" y="1112"/>
                </a:lnTo>
                <a:lnTo>
                  <a:pt x="1632" y="1094"/>
                </a:lnTo>
                <a:lnTo>
                  <a:pt x="1636" y="1076"/>
                </a:lnTo>
                <a:lnTo>
                  <a:pt x="1636" y="1060"/>
                </a:lnTo>
                <a:lnTo>
                  <a:pt x="1636" y="1042"/>
                </a:lnTo>
                <a:lnTo>
                  <a:pt x="1634" y="1026"/>
                </a:lnTo>
                <a:lnTo>
                  <a:pt x="1628" y="1012"/>
                </a:lnTo>
                <a:lnTo>
                  <a:pt x="1618" y="1000"/>
                </a:lnTo>
                <a:lnTo>
                  <a:pt x="1606" y="990"/>
                </a:lnTo>
                <a:lnTo>
                  <a:pt x="1596" y="986"/>
                </a:lnTo>
                <a:lnTo>
                  <a:pt x="1586" y="984"/>
                </a:lnTo>
                <a:lnTo>
                  <a:pt x="1578" y="982"/>
                </a:lnTo>
                <a:lnTo>
                  <a:pt x="1570" y="984"/>
                </a:lnTo>
                <a:lnTo>
                  <a:pt x="1554" y="990"/>
                </a:lnTo>
                <a:lnTo>
                  <a:pt x="1540" y="998"/>
                </a:lnTo>
                <a:lnTo>
                  <a:pt x="1524" y="1006"/>
                </a:lnTo>
                <a:lnTo>
                  <a:pt x="1510" y="1012"/>
                </a:lnTo>
                <a:lnTo>
                  <a:pt x="1500" y="1014"/>
                </a:lnTo>
                <a:lnTo>
                  <a:pt x="1492" y="1012"/>
                </a:lnTo>
                <a:lnTo>
                  <a:pt x="1482" y="1010"/>
                </a:lnTo>
                <a:lnTo>
                  <a:pt x="1472" y="1004"/>
                </a:lnTo>
                <a:lnTo>
                  <a:pt x="1464" y="1000"/>
                </a:lnTo>
                <a:lnTo>
                  <a:pt x="1460" y="992"/>
                </a:lnTo>
                <a:lnTo>
                  <a:pt x="1458" y="982"/>
                </a:lnTo>
                <a:lnTo>
                  <a:pt x="1458" y="972"/>
                </a:lnTo>
                <a:lnTo>
                  <a:pt x="1458" y="950"/>
                </a:lnTo>
                <a:lnTo>
                  <a:pt x="1462" y="928"/>
                </a:lnTo>
                <a:lnTo>
                  <a:pt x="1464" y="926"/>
                </a:lnTo>
                <a:lnTo>
                  <a:pt x="1466" y="920"/>
                </a:lnTo>
                <a:lnTo>
                  <a:pt x="1598" y="692"/>
                </a:lnTo>
                <a:lnTo>
                  <a:pt x="1582" y="668"/>
                </a:lnTo>
                <a:lnTo>
                  <a:pt x="1584" y="668"/>
                </a:lnTo>
                <a:lnTo>
                  <a:pt x="1198" y="0"/>
                </a:lnTo>
                <a:lnTo>
                  <a:pt x="398" y="0"/>
                </a:lnTo>
                <a:lnTo>
                  <a:pt x="322" y="132"/>
                </a:lnTo>
                <a:lnTo>
                  <a:pt x="0" y="690"/>
                </a:lnTo>
                <a:lnTo>
                  <a:pt x="116" y="888"/>
                </a:lnTo>
                <a:lnTo>
                  <a:pt x="132" y="902"/>
                </a:lnTo>
                <a:lnTo>
                  <a:pt x="150" y="914"/>
                </a:lnTo>
                <a:lnTo>
                  <a:pt x="160" y="918"/>
                </a:lnTo>
                <a:lnTo>
                  <a:pt x="168" y="920"/>
                </a:lnTo>
                <a:lnTo>
                  <a:pt x="176" y="920"/>
                </a:lnTo>
                <a:lnTo>
                  <a:pt x="184" y="91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350"/>
          </a:p>
        </p:txBody>
      </p:sp>
      <p:sp>
        <p:nvSpPr>
          <p:cNvPr id="13320" name="Freeform 8"/>
          <p:cNvSpPr>
            <a:spLocks/>
          </p:cNvSpPr>
          <p:nvPr/>
        </p:nvSpPr>
        <p:spPr bwMode="auto">
          <a:xfrm>
            <a:off x="4799056" y="1167594"/>
            <a:ext cx="1485900" cy="1508522"/>
          </a:xfrm>
          <a:custGeom>
            <a:avLst/>
            <a:gdLst>
              <a:gd name="T0" fmla="*/ 324422 w 1600"/>
              <a:gd name="T1" fmla="*/ 322016 h 1624"/>
              <a:gd name="T2" fmla="*/ 354140 w 1600"/>
              <a:gd name="T3" fmla="*/ 391373 h 1624"/>
              <a:gd name="T4" fmla="*/ 463106 w 1600"/>
              <a:gd name="T5" fmla="*/ 359172 h 1624"/>
              <a:gd name="T6" fmla="*/ 525018 w 1600"/>
              <a:gd name="T7" fmla="*/ 378988 h 1624"/>
              <a:gd name="T8" fmla="*/ 532448 w 1600"/>
              <a:gd name="T9" fmla="*/ 527611 h 1624"/>
              <a:gd name="T10" fmla="*/ 455676 w 1600"/>
              <a:gd name="T11" fmla="*/ 648986 h 1624"/>
              <a:gd name="T12" fmla="*/ 339281 w 1600"/>
              <a:gd name="T13" fmla="*/ 691096 h 1624"/>
              <a:gd name="T14" fmla="*/ 294704 w 1600"/>
              <a:gd name="T15" fmla="*/ 629170 h 1624"/>
              <a:gd name="T16" fmla="*/ 260033 w 1600"/>
              <a:gd name="T17" fmla="*/ 532565 h 1624"/>
              <a:gd name="T18" fmla="*/ 173355 w 1600"/>
              <a:gd name="T19" fmla="*/ 569721 h 1624"/>
              <a:gd name="T20" fmla="*/ 173355 w 1600"/>
              <a:gd name="T21" fmla="*/ 1156781 h 1624"/>
              <a:gd name="T22" fmla="*/ 264986 w 1600"/>
              <a:gd name="T23" fmla="*/ 1198891 h 1624"/>
              <a:gd name="T24" fmla="*/ 299657 w 1600"/>
              <a:gd name="T25" fmla="*/ 1122102 h 1624"/>
              <a:gd name="T26" fmla="*/ 331851 w 1600"/>
              <a:gd name="T27" fmla="*/ 1045314 h 1624"/>
              <a:gd name="T28" fmla="*/ 435864 w 1600"/>
              <a:gd name="T29" fmla="*/ 1062653 h 1624"/>
              <a:gd name="T30" fmla="*/ 534924 w 1600"/>
              <a:gd name="T31" fmla="*/ 1193937 h 1624"/>
              <a:gd name="T32" fmla="*/ 532448 w 1600"/>
              <a:gd name="T33" fmla="*/ 1335128 h 1624"/>
              <a:gd name="T34" fmla="*/ 465582 w 1600"/>
              <a:gd name="T35" fmla="*/ 1362376 h 1624"/>
              <a:gd name="T36" fmla="*/ 356616 w 1600"/>
              <a:gd name="T37" fmla="*/ 1330174 h 1624"/>
              <a:gd name="T38" fmla="*/ 329375 w 1600"/>
              <a:gd name="T39" fmla="*/ 1406963 h 1624"/>
              <a:gd name="T40" fmla="*/ 827151 w 1600"/>
              <a:gd name="T41" fmla="*/ 1716593 h 1624"/>
              <a:gd name="T42" fmla="*/ 849440 w 1600"/>
              <a:gd name="T43" fmla="*/ 1724025 h 1624"/>
              <a:gd name="T44" fmla="*/ 861822 w 1600"/>
              <a:gd name="T45" fmla="*/ 1731456 h 1624"/>
              <a:gd name="T46" fmla="*/ 871728 w 1600"/>
              <a:gd name="T47" fmla="*/ 1736410 h 1624"/>
              <a:gd name="T48" fmla="*/ 884111 w 1600"/>
              <a:gd name="T49" fmla="*/ 1746318 h 1624"/>
              <a:gd name="T50" fmla="*/ 891540 w 1600"/>
              <a:gd name="T51" fmla="*/ 1751272 h 1624"/>
              <a:gd name="T52" fmla="*/ 896493 w 1600"/>
              <a:gd name="T53" fmla="*/ 1761180 h 1624"/>
              <a:gd name="T54" fmla="*/ 898970 w 1600"/>
              <a:gd name="T55" fmla="*/ 1771088 h 1624"/>
              <a:gd name="T56" fmla="*/ 898970 w 1600"/>
              <a:gd name="T57" fmla="*/ 1778520 h 1624"/>
              <a:gd name="T58" fmla="*/ 896493 w 1600"/>
              <a:gd name="T59" fmla="*/ 1793382 h 1624"/>
              <a:gd name="T60" fmla="*/ 871728 w 1600"/>
              <a:gd name="T61" fmla="*/ 1828061 h 1624"/>
              <a:gd name="T62" fmla="*/ 832104 w 1600"/>
              <a:gd name="T63" fmla="*/ 1850354 h 1624"/>
              <a:gd name="T64" fmla="*/ 817245 w 1600"/>
              <a:gd name="T65" fmla="*/ 1862739 h 1624"/>
              <a:gd name="T66" fmla="*/ 807339 w 1600"/>
              <a:gd name="T67" fmla="*/ 1875124 h 1624"/>
              <a:gd name="T68" fmla="*/ 802386 w 1600"/>
              <a:gd name="T69" fmla="*/ 1894941 h 1624"/>
              <a:gd name="T70" fmla="*/ 804863 w 1600"/>
              <a:gd name="T71" fmla="*/ 1934574 h 1624"/>
              <a:gd name="T72" fmla="*/ 926211 w 1600"/>
              <a:gd name="T73" fmla="*/ 2006408 h 1624"/>
              <a:gd name="T74" fmla="*/ 1089660 w 1600"/>
              <a:gd name="T75" fmla="*/ 1989069 h 1624"/>
              <a:gd name="T76" fmla="*/ 1156526 w 1600"/>
              <a:gd name="T77" fmla="*/ 1907326 h 1624"/>
              <a:gd name="T78" fmla="*/ 1154049 w 1600"/>
              <a:gd name="T79" fmla="*/ 1885033 h 1624"/>
              <a:gd name="T80" fmla="*/ 1144143 w 1600"/>
              <a:gd name="T81" fmla="*/ 1867693 h 1624"/>
              <a:gd name="T82" fmla="*/ 1136714 w 1600"/>
              <a:gd name="T83" fmla="*/ 1860262 h 1624"/>
              <a:gd name="T84" fmla="*/ 1121855 w 1600"/>
              <a:gd name="T85" fmla="*/ 1850354 h 1624"/>
              <a:gd name="T86" fmla="*/ 1067372 w 1600"/>
              <a:gd name="T87" fmla="*/ 1808244 h 1624"/>
              <a:gd name="T88" fmla="*/ 1059942 w 1600"/>
              <a:gd name="T89" fmla="*/ 1793382 h 1624"/>
              <a:gd name="T90" fmla="*/ 1057466 w 1600"/>
              <a:gd name="T91" fmla="*/ 1780997 h 1624"/>
              <a:gd name="T92" fmla="*/ 1057466 w 1600"/>
              <a:gd name="T93" fmla="*/ 1771088 h 1624"/>
              <a:gd name="T94" fmla="*/ 1059942 w 1600"/>
              <a:gd name="T95" fmla="*/ 1761180 h 1624"/>
              <a:gd name="T96" fmla="*/ 1064895 w 1600"/>
              <a:gd name="T97" fmla="*/ 1753749 h 1624"/>
              <a:gd name="T98" fmla="*/ 1072325 w 1600"/>
              <a:gd name="T99" fmla="*/ 1746318 h 1624"/>
              <a:gd name="T100" fmla="*/ 1082231 w 1600"/>
              <a:gd name="T101" fmla="*/ 1736410 h 1624"/>
              <a:gd name="T102" fmla="*/ 1094613 w 1600"/>
              <a:gd name="T103" fmla="*/ 1731456 h 1624"/>
              <a:gd name="T104" fmla="*/ 1104519 w 1600"/>
              <a:gd name="T105" fmla="*/ 1726502 h 1624"/>
              <a:gd name="T106" fmla="*/ 1129284 w 1600"/>
              <a:gd name="T107" fmla="*/ 1716593 h 1624"/>
              <a:gd name="T108" fmla="*/ 1485900 w 1600"/>
              <a:gd name="T109" fmla="*/ 0 h 1624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1600" h="1624">
                <a:moveTo>
                  <a:pt x="1200" y="0"/>
                </a:moveTo>
                <a:lnTo>
                  <a:pt x="402" y="0"/>
                </a:lnTo>
                <a:lnTo>
                  <a:pt x="400" y="6"/>
                </a:lnTo>
                <a:lnTo>
                  <a:pt x="400" y="8"/>
                </a:lnTo>
                <a:lnTo>
                  <a:pt x="266" y="240"/>
                </a:lnTo>
                <a:lnTo>
                  <a:pt x="262" y="260"/>
                </a:lnTo>
                <a:lnTo>
                  <a:pt x="262" y="282"/>
                </a:lnTo>
                <a:lnTo>
                  <a:pt x="264" y="290"/>
                </a:lnTo>
                <a:lnTo>
                  <a:pt x="266" y="298"/>
                </a:lnTo>
                <a:lnTo>
                  <a:pt x="270" y="306"/>
                </a:lnTo>
                <a:lnTo>
                  <a:pt x="276" y="310"/>
                </a:lnTo>
                <a:lnTo>
                  <a:pt x="286" y="316"/>
                </a:lnTo>
                <a:lnTo>
                  <a:pt x="296" y="318"/>
                </a:lnTo>
                <a:lnTo>
                  <a:pt x="306" y="320"/>
                </a:lnTo>
                <a:lnTo>
                  <a:pt x="314" y="318"/>
                </a:lnTo>
                <a:lnTo>
                  <a:pt x="330" y="312"/>
                </a:lnTo>
                <a:lnTo>
                  <a:pt x="344" y="304"/>
                </a:lnTo>
                <a:lnTo>
                  <a:pt x="358" y="296"/>
                </a:lnTo>
                <a:lnTo>
                  <a:pt x="374" y="290"/>
                </a:lnTo>
                <a:lnTo>
                  <a:pt x="382" y="288"/>
                </a:lnTo>
                <a:lnTo>
                  <a:pt x="392" y="290"/>
                </a:lnTo>
                <a:lnTo>
                  <a:pt x="400" y="292"/>
                </a:lnTo>
                <a:lnTo>
                  <a:pt x="412" y="296"/>
                </a:lnTo>
                <a:lnTo>
                  <a:pt x="418" y="302"/>
                </a:lnTo>
                <a:lnTo>
                  <a:pt x="424" y="306"/>
                </a:lnTo>
                <a:lnTo>
                  <a:pt x="434" y="320"/>
                </a:lnTo>
                <a:lnTo>
                  <a:pt x="438" y="336"/>
                </a:lnTo>
                <a:lnTo>
                  <a:pt x="442" y="352"/>
                </a:lnTo>
                <a:lnTo>
                  <a:pt x="442" y="370"/>
                </a:lnTo>
                <a:lnTo>
                  <a:pt x="438" y="390"/>
                </a:lnTo>
                <a:lnTo>
                  <a:pt x="434" y="408"/>
                </a:lnTo>
                <a:lnTo>
                  <a:pt x="430" y="426"/>
                </a:lnTo>
                <a:lnTo>
                  <a:pt x="420" y="450"/>
                </a:lnTo>
                <a:lnTo>
                  <a:pt x="410" y="472"/>
                </a:lnTo>
                <a:lnTo>
                  <a:pt x="398" y="488"/>
                </a:lnTo>
                <a:lnTo>
                  <a:pt x="384" y="506"/>
                </a:lnTo>
                <a:lnTo>
                  <a:pt x="368" y="524"/>
                </a:lnTo>
                <a:lnTo>
                  <a:pt x="348" y="540"/>
                </a:lnTo>
                <a:lnTo>
                  <a:pt x="328" y="552"/>
                </a:lnTo>
                <a:lnTo>
                  <a:pt x="318" y="556"/>
                </a:lnTo>
                <a:lnTo>
                  <a:pt x="306" y="560"/>
                </a:lnTo>
                <a:lnTo>
                  <a:pt x="296" y="562"/>
                </a:lnTo>
                <a:lnTo>
                  <a:pt x="284" y="562"/>
                </a:lnTo>
                <a:lnTo>
                  <a:pt x="274" y="558"/>
                </a:lnTo>
                <a:lnTo>
                  <a:pt x="264" y="554"/>
                </a:lnTo>
                <a:lnTo>
                  <a:pt x="256" y="548"/>
                </a:lnTo>
                <a:lnTo>
                  <a:pt x="248" y="540"/>
                </a:lnTo>
                <a:lnTo>
                  <a:pt x="244" y="532"/>
                </a:lnTo>
                <a:lnTo>
                  <a:pt x="240" y="524"/>
                </a:lnTo>
                <a:lnTo>
                  <a:pt x="238" y="508"/>
                </a:lnTo>
                <a:lnTo>
                  <a:pt x="238" y="492"/>
                </a:lnTo>
                <a:lnTo>
                  <a:pt x="238" y="474"/>
                </a:lnTo>
                <a:lnTo>
                  <a:pt x="234" y="458"/>
                </a:lnTo>
                <a:lnTo>
                  <a:pt x="232" y="450"/>
                </a:lnTo>
                <a:lnTo>
                  <a:pt x="226" y="444"/>
                </a:lnTo>
                <a:lnTo>
                  <a:pt x="218" y="436"/>
                </a:lnTo>
                <a:lnTo>
                  <a:pt x="210" y="430"/>
                </a:lnTo>
                <a:lnTo>
                  <a:pt x="202" y="426"/>
                </a:lnTo>
                <a:lnTo>
                  <a:pt x="192" y="426"/>
                </a:lnTo>
                <a:lnTo>
                  <a:pt x="184" y="430"/>
                </a:lnTo>
                <a:lnTo>
                  <a:pt x="174" y="434"/>
                </a:lnTo>
                <a:lnTo>
                  <a:pt x="156" y="446"/>
                </a:lnTo>
                <a:lnTo>
                  <a:pt x="140" y="460"/>
                </a:lnTo>
                <a:lnTo>
                  <a:pt x="40" y="632"/>
                </a:lnTo>
                <a:lnTo>
                  <a:pt x="4" y="694"/>
                </a:lnTo>
                <a:lnTo>
                  <a:pt x="0" y="694"/>
                </a:lnTo>
                <a:lnTo>
                  <a:pt x="2" y="696"/>
                </a:lnTo>
                <a:lnTo>
                  <a:pt x="4" y="696"/>
                </a:lnTo>
                <a:lnTo>
                  <a:pt x="140" y="934"/>
                </a:lnTo>
                <a:lnTo>
                  <a:pt x="158" y="948"/>
                </a:lnTo>
                <a:lnTo>
                  <a:pt x="176" y="962"/>
                </a:lnTo>
                <a:lnTo>
                  <a:pt x="186" y="968"/>
                </a:lnTo>
                <a:lnTo>
                  <a:pt x="196" y="970"/>
                </a:lnTo>
                <a:lnTo>
                  <a:pt x="206" y="970"/>
                </a:lnTo>
                <a:lnTo>
                  <a:pt x="214" y="968"/>
                </a:lnTo>
                <a:lnTo>
                  <a:pt x="224" y="960"/>
                </a:lnTo>
                <a:lnTo>
                  <a:pt x="230" y="954"/>
                </a:lnTo>
                <a:lnTo>
                  <a:pt x="236" y="946"/>
                </a:lnTo>
                <a:lnTo>
                  <a:pt x="240" y="938"/>
                </a:lnTo>
                <a:lnTo>
                  <a:pt x="242" y="922"/>
                </a:lnTo>
                <a:lnTo>
                  <a:pt x="242" y="906"/>
                </a:lnTo>
                <a:lnTo>
                  <a:pt x="242" y="888"/>
                </a:lnTo>
                <a:lnTo>
                  <a:pt x="244" y="872"/>
                </a:lnTo>
                <a:lnTo>
                  <a:pt x="248" y="864"/>
                </a:lnTo>
                <a:lnTo>
                  <a:pt x="252" y="858"/>
                </a:lnTo>
                <a:lnTo>
                  <a:pt x="260" y="850"/>
                </a:lnTo>
                <a:lnTo>
                  <a:pt x="268" y="844"/>
                </a:lnTo>
                <a:lnTo>
                  <a:pt x="278" y="838"/>
                </a:lnTo>
                <a:lnTo>
                  <a:pt x="290" y="836"/>
                </a:lnTo>
                <a:lnTo>
                  <a:pt x="300" y="836"/>
                </a:lnTo>
                <a:lnTo>
                  <a:pt x="310" y="836"/>
                </a:lnTo>
                <a:lnTo>
                  <a:pt x="322" y="840"/>
                </a:lnTo>
                <a:lnTo>
                  <a:pt x="332" y="844"/>
                </a:lnTo>
                <a:lnTo>
                  <a:pt x="352" y="858"/>
                </a:lnTo>
                <a:lnTo>
                  <a:pt x="372" y="874"/>
                </a:lnTo>
                <a:lnTo>
                  <a:pt x="390" y="892"/>
                </a:lnTo>
                <a:lnTo>
                  <a:pt x="404" y="910"/>
                </a:lnTo>
                <a:lnTo>
                  <a:pt x="414" y="926"/>
                </a:lnTo>
                <a:lnTo>
                  <a:pt x="422" y="944"/>
                </a:lnTo>
                <a:lnTo>
                  <a:pt x="432" y="964"/>
                </a:lnTo>
                <a:lnTo>
                  <a:pt x="438" y="988"/>
                </a:lnTo>
                <a:lnTo>
                  <a:pt x="442" y="1012"/>
                </a:lnTo>
                <a:lnTo>
                  <a:pt x="444" y="1038"/>
                </a:lnTo>
                <a:lnTo>
                  <a:pt x="442" y="1048"/>
                </a:lnTo>
                <a:lnTo>
                  <a:pt x="440" y="1060"/>
                </a:lnTo>
                <a:lnTo>
                  <a:pt x="436" y="1070"/>
                </a:lnTo>
                <a:lnTo>
                  <a:pt x="430" y="1078"/>
                </a:lnTo>
                <a:lnTo>
                  <a:pt x="422" y="1086"/>
                </a:lnTo>
                <a:lnTo>
                  <a:pt x="412" y="1092"/>
                </a:lnTo>
                <a:lnTo>
                  <a:pt x="402" y="1098"/>
                </a:lnTo>
                <a:lnTo>
                  <a:pt x="392" y="1100"/>
                </a:lnTo>
                <a:lnTo>
                  <a:pt x="384" y="1100"/>
                </a:lnTo>
                <a:lnTo>
                  <a:pt x="376" y="1100"/>
                </a:lnTo>
                <a:lnTo>
                  <a:pt x="360" y="1094"/>
                </a:lnTo>
                <a:lnTo>
                  <a:pt x="346" y="1084"/>
                </a:lnTo>
                <a:lnTo>
                  <a:pt x="330" y="1076"/>
                </a:lnTo>
                <a:lnTo>
                  <a:pt x="316" y="1070"/>
                </a:lnTo>
                <a:lnTo>
                  <a:pt x="306" y="1070"/>
                </a:lnTo>
                <a:lnTo>
                  <a:pt x="298" y="1070"/>
                </a:lnTo>
                <a:lnTo>
                  <a:pt x="288" y="1074"/>
                </a:lnTo>
                <a:lnTo>
                  <a:pt x="278" y="1078"/>
                </a:lnTo>
                <a:lnTo>
                  <a:pt x="272" y="1084"/>
                </a:lnTo>
                <a:lnTo>
                  <a:pt x="266" y="1092"/>
                </a:lnTo>
                <a:lnTo>
                  <a:pt x="264" y="1102"/>
                </a:lnTo>
                <a:lnTo>
                  <a:pt x="264" y="1114"/>
                </a:lnTo>
                <a:lnTo>
                  <a:pt x="266" y="1136"/>
                </a:lnTo>
                <a:lnTo>
                  <a:pt x="270" y="1158"/>
                </a:lnTo>
                <a:lnTo>
                  <a:pt x="402" y="1386"/>
                </a:lnTo>
                <a:lnTo>
                  <a:pt x="668" y="1386"/>
                </a:lnTo>
                <a:lnTo>
                  <a:pt x="674" y="1388"/>
                </a:lnTo>
                <a:lnTo>
                  <a:pt x="686" y="1392"/>
                </a:lnTo>
                <a:lnTo>
                  <a:pt x="688" y="1394"/>
                </a:lnTo>
                <a:lnTo>
                  <a:pt x="692" y="1394"/>
                </a:lnTo>
                <a:lnTo>
                  <a:pt x="694" y="1396"/>
                </a:lnTo>
                <a:lnTo>
                  <a:pt x="696" y="1398"/>
                </a:lnTo>
                <a:lnTo>
                  <a:pt x="700" y="1398"/>
                </a:lnTo>
                <a:lnTo>
                  <a:pt x="702" y="1400"/>
                </a:lnTo>
                <a:lnTo>
                  <a:pt x="704" y="1402"/>
                </a:lnTo>
                <a:lnTo>
                  <a:pt x="706" y="1402"/>
                </a:lnTo>
                <a:lnTo>
                  <a:pt x="710" y="1406"/>
                </a:lnTo>
                <a:lnTo>
                  <a:pt x="714" y="1410"/>
                </a:lnTo>
                <a:lnTo>
                  <a:pt x="716" y="1410"/>
                </a:lnTo>
                <a:lnTo>
                  <a:pt x="718" y="1412"/>
                </a:lnTo>
                <a:lnTo>
                  <a:pt x="720" y="1414"/>
                </a:lnTo>
                <a:lnTo>
                  <a:pt x="722" y="1416"/>
                </a:lnTo>
                <a:lnTo>
                  <a:pt x="722" y="1418"/>
                </a:lnTo>
                <a:lnTo>
                  <a:pt x="724" y="1420"/>
                </a:lnTo>
                <a:lnTo>
                  <a:pt x="724" y="1422"/>
                </a:lnTo>
                <a:lnTo>
                  <a:pt x="726" y="1424"/>
                </a:lnTo>
                <a:lnTo>
                  <a:pt x="726" y="1426"/>
                </a:lnTo>
                <a:lnTo>
                  <a:pt x="726" y="1430"/>
                </a:lnTo>
                <a:lnTo>
                  <a:pt x="726" y="1436"/>
                </a:lnTo>
                <a:lnTo>
                  <a:pt x="726" y="1438"/>
                </a:lnTo>
                <a:lnTo>
                  <a:pt x="726" y="1442"/>
                </a:lnTo>
                <a:lnTo>
                  <a:pt x="724" y="1444"/>
                </a:lnTo>
                <a:lnTo>
                  <a:pt x="724" y="1448"/>
                </a:lnTo>
                <a:lnTo>
                  <a:pt x="720" y="1458"/>
                </a:lnTo>
                <a:lnTo>
                  <a:pt x="716" y="1464"/>
                </a:lnTo>
                <a:lnTo>
                  <a:pt x="710" y="1470"/>
                </a:lnTo>
                <a:lnTo>
                  <a:pt x="704" y="1476"/>
                </a:lnTo>
                <a:lnTo>
                  <a:pt x="690" y="1484"/>
                </a:lnTo>
                <a:lnTo>
                  <a:pt x="676" y="1492"/>
                </a:lnTo>
                <a:lnTo>
                  <a:pt x="674" y="1494"/>
                </a:lnTo>
                <a:lnTo>
                  <a:pt x="672" y="1494"/>
                </a:lnTo>
                <a:lnTo>
                  <a:pt x="668" y="1498"/>
                </a:lnTo>
                <a:lnTo>
                  <a:pt x="666" y="1498"/>
                </a:lnTo>
                <a:lnTo>
                  <a:pt x="662" y="1502"/>
                </a:lnTo>
                <a:lnTo>
                  <a:pt x="660" y="1504"/>
                </a:lnTo>
                <a:lnTo>
                  <a:pt x="656" y="1508"/>
                </a:lnTo>
                <a:lnTo>
                  <a:pt x="652" y="1514"/>
                </a:lnTo>
                <a:lnTo>
                  <a:pt x="650" y="1522"/>
                </a:lnTo>
                <a:lnTo>
                  <a:pt x="648" y="1530"/>
                </a:lnTo>
                <a:lnTo>
                  <a:pt x="648" y="1532"/>
                </a:lnTo>
                <a:lnTo>
                  <a:pt x="646" y="1540"/>
                </a:lnTo>
                <a:lnTo>
                  <a:pt x="648" y="1552"/>
                </a:lnTo>
                <a:lnTo>
                  <a:pt x="650" y="1562"/>
                </a:lnTo>
                <a:lnTo>
                  <a:pt x="656" y="1572"/>
                </a:lnTo>
                <a:lnTo>
                  <a:pt x="662" y="1580"/>
                </a:lnTo>
                <a:lnTo>
                  <a:pt x="670" y="1588"/>
                </a:lnTo>
                <a:lnTo>
                  <a:pt x="680" y="1594"/>
                </a:lnTo>
                <a:lnTo>
                  <a:pt x="700" y="1606"/>
                </a:lnTo>
                <a:lnTo>
                  <a:pt x="724" y="1614"/>
                </a:lnTo>
                <a:lnTo>
                  <a:pt x="748" y="1620"/>
                </a:lnTo>
                <a:lnTo>
                  <a:pt x="770" y="1624"/>
                </a:lnTo>
                <a:lnTo>
                  <a:pt x="790" y="1624"/>
                </a:lnTo>
                <a:lnTo>
                  <a:pt x="810" y="1624"/>
                </a:lnTo>
                <a:lnTo>
                  <a:pt x="832" y="1620"/>
                </a:lnTo>
                <a:lnTo>
                  <a:pt x="856" y="1614"/>
                </a:lnTo>
                <a:lnTo>
                  <a:pt x="880" y="1606"/>
                </a:lnTo>
                <a:lnTo>
                  <a:pt x="902" y="1594"/>
                </a:lnTo>
                <a:lnTo>
                  <a:pt x="910" y="1588"/>
                </a:lnTo>
                <a:lnTo>
                  <a:pt x="918" y="1580"/>
                </a:lnTo>
                <a:lnTo>
                  <a:pt x="926" y="1572"/>
                </a:lnTo>
                <a:lnTo>
                  <a:pt x="930" y="1562"/>
                </a:lnTo>
                <a:lnTo>
                  <a:pt x="934" y="1552"/>
                </a:lnTo>
                <a:lnTo>
                  <a:pt x="934" y="1540"/>
                </a:lnTo>
                <a:lnTo>
                  <a:pt x="934" y="1532"/>
                </a:lnTo>
                <a:lnTo>
                  <a:pt x="934" y="1530"/>
                </a:lnTo>
                <a:lnTo>
                  <a:pt x="932" y="1522"/>
                </a:lnTo>
                <a:lnTo>
                  <a:pt x="930" y="1522"/>
                </a:lnTo>
                <a:lnTo>
                  <a:pt x="928" y="1514"/>
                </a:lnTo>
                <a:lnTo>
                  <a:pt x="924" y="1508"/>
                </a:lnTo>
                <a:lnTo>
                  <a:pt x="920" y="1504"/>
                </a:lnTo>
                <a:lnTo>
                  <a:pt x="918" y="1502"/>
                </a:lnTo>
                <a:lnTo>
                  <a:pt x="914" y="1498"/>
                </a:lnTo>
                <a:lnTo>
                  <a:pt x="912" y="1498"/>
                </a:lnTo>
                <a:lnTo>
                  <a:pt x="908" y="1494"/>
                </a:lnTo>
                <a:lnTo>
                  <a:pt x="906" y="1494"/>
                </a:lnTo>
                <a:lnTo>
                  <a:pt x="904" y="1492"/>
                </a:lnTo>
                <a:lnTo>
                  <a:pt x="890" y="1484"/>
                </a:lnTo>
                <a:lnTo>
                  <a:pt x="878" y="1476"/>
                </a:lnTo>
                <a:lnTo>
                  <a:pt x="866" y="1466"/>
                </a:lnTo>
                <a:lnTo>
                  <a:pt x="862" y="1460"/>
                </a:lnTo>
                <a:lnTo>
                  <a:pt x="858" y="1454"/>
                </a:lnTo>
                <a:lnTo>
                  <a:pt x="856" y="1448"/>
                </a:lnTo>
                <a:lnTo>
                  <a:pt x="856" y="1444"/>
                </a:lnTo>
                <a:lnTo>
                  <a:pt x="856" y="1442"/>
                </a:lnTo>
                <a:lnTo>
                  <a:pt x="854" y="1438"/>
                </a:lnTo>
                <a:lnTo>
                  <a:pt x="854" y="1436"/>
                </a:lnTo>
                <a:lnTo>
                  <a:pt x="854" y="1430"/>
                </a:lnTo>
                <a:lnTo>
                  <a:pt x="854" y="1426"/>
                </a:lnTo>
                <a:lnTo>
                  <a:pt x="856" y="1424"/>
                </a:lnTo>
                <a:lnTo>
                  <a:pt x="856" y="1422"/>
                </a:lnTo>
                <a:lnTo>
                  <a:pt x="856" y="1420"/>
                </a:lnTo>
                <a:lnTo>
                  <a:pt x="858" y="1418"/>
                </a:lnTo>
                <a:lnTo>
                  <a:pt x="860" y="1416"/>
                </a:lnTo>
                <a:lnTo>
                  <a:pt x="862" y="1414"/>
                </a:lnTo>
                <a:lnTo>
                  <a:pt x="862" y="1412"/>
                </a:lnTo>
                <a:lnTo>
                  <a:pt x="864" y="1410"/>
                </a:lnTo>
                <a:lnTo>
                  <a:pt x="866" y="1410"/>
                </a:lnTo>
                <a:lnTo>
                  <a:pt x="870" y="1406"/>
                </a:lnTo>
                <a:lnTo>
                  <a:pt x="874" y="1402"/>
                </a:lnTo>
                <a:lnTo>
                  <a:pt x="876" y="1402"/>
                </a:lnTo>
                <a:lnTo>
                  <a:pt x="880" y="1400"/>
                </a:lnTo>
                <a:lnTo>
                  <a:pt x="882" y="1398"/>
                </a:lnTo>
                <a:lnTo>
                  <a:pt x="884" y="1398"/>
                </a:lnTo>
                <a:lnTo>
                  <a:pt x="886" y="1396"/>
                </a:lnTo>
                <a:lnTo>
                  <a:pt x="890" y="1394"/>
                </a:lnTo>
                <a:lnTo>
                  <a:pt x="892" y="1394"/>
                </a:lnTo>
                <a:lnTo>
                  <a:pt x="894" y="1392"/>
                </a:lnTo>
                <a:lnTo>
                  <a:pt x="906" y="1388"/>
                </a:lnTo>
                <a:lnTo>
                  <a:pt x="908" y="1388"/>
                </a:lnTo>
                <a:lnTo>
                  <a:pt x="912" y="1386"/>
                </a:lnTo>
                <a:lnTo>
                  <a:pt x="1200" y="1386"/>
                </a:lnTo>
                <a:lnTo>
                  <a:pt x="1200" y="1384"/>
                </a:lnTo>
                <a:lnTo>
                  <a:pt x="1600" y="694"/>
                </a:lnTo>
                <a:lnTo>
                  <a:pt x="120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381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en-GB" sz="1350"/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094800" y="608515"/>
            <a:ext cx="707231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5F5F5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sz="1050" dirty="0">
                <a:solidFill>
                  <a:schemeClr val="bg1"/>
                </a:solidFill>
              </a:rPr>
              <a:t>faculty training in    learning and teaching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863535" y="1583122"/>
            <a:ext cx="914033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5F5F5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sz="1050" dirty="0">
                <a:solidFill>
                  <a:schemeClr val="bg1"/>
                </a:solidFill>
              </a:rPr>
              <a:t>educational </a:t>
            </a:r>
          </a:p>
          <a:p>
            <a:pPr algn="ctr"/>
            <a:r>
              <a:rPr lang="en-GB" sz="1050" dirty="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4965304" y="2946389"/>
            <a:ext cx="129073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5F5F5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sz="1050" dirty="0">
                <a:solidFill>
                  <a:schemeClr val="bg1"/>
                </a:solidFill>
              </a:rPr>
              <a:t>varied pedagogies</a:t>
            </a:r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5082892" y="1339798"/>
            <a:ext cx="1101585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5F5F5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research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and evaluation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of learning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and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teaching</a:t>
            </a:r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2821058" y="2835250"/>
            <a:ext cx="928459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5F5F5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sz="1050" dirty="0">
                <a:solidFill>
                  <a:schemeClr val="bg1"/>
                </a:solidFill>
              </a:rPr>
              <a:t>physical </a:t>
            </a:r>
          </a:p>
          <a:p>
            <a:pPr algn="ctr"/>
            <a:r>
              <a:rPr lang="en-GB" sz="1050" dirty="0">
                <a:solidFill>
                  <a:schemeClr val="bg1"/>
                </a:solidFill>
              </a:rPr>
              <a:t>environment</a:t>
            </a:r>
          </a:p>
        </p:txBody>
      </p:sp>
      <p:sp>
        <p:nvSpPr>
          <p:cNvPr id="13326" name="Text Box 14"/>
          <p:cNvSpPr txBox="1">
            <a:spLocks noChangeArrowheads="1"/>
          </p:cNvSpPr>
          <p:nvPr/>
        </p:nvSpPr>
        <p:spPr bwMode="auto">
          <a:xfrm>
            <a:off x="3999326" y="3314551"/>
            <a:ext cx="87556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5F5F5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GB" sz="1050" dirty="0">
              <a:solidFill>
                <a:schemeClr val="bg1"/>
              </a:solidFill>
            </a:endParaRPr>
          </a:p>
          <a:p>
            <a:pPr algn="ctr"/>
            <a:r>
              <a:rPr lang="en-GB" sz="1050" dirty="0">
                <a:solidFill>
                  <a:schemeClr val="bg1"/>
                </a:solidFill>
              </a:rPr>
              <a:t>Principles,</a:t>
            </a:r>
          </a:p>
          <a:p>
            <a:pPr algn="ctr"/>
            <a:r>
              <a:rPr lang="en-GB" sz="1050" dirty="0">
                <a:solidFill>
                  <a:schemeClr val="bg1"/>
                </a:solidFill>
              </a:rPr>
              <a:t>Policies,</a:t>
            </a:r>
          </a:p>
          <a:p>
            <a:pPr algn="ctr"/>
            <a:r>
              <a:rPr lang="en-GB" sz="1050" dirty="0">
                <a:solidFill>
                  <a:schemeClr val="bg1"/>
                </a:solidFill>
              </a:rPr>
              <a:t>Procedures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442693" y="38526"/>
            <a:ext cx="425861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Integrated learning environment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1203260" y="4387594"/>
            <a:ext cx="679774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350" b="1" dirty="0">
                <a:solidFill>
                  <a:srgbClr val="C00000"/>
                </a:solidFill>
              </a:rPr>
              <a:t>What are the key components of a structure that supports a good student learning environment?</a:t>
            </a:r>
            <a:endParaRPr lang="en-US" sz="135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73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animBg="1"/>
      <p:bldP spid="13316" grpId="0" animBg="1"/>
      <p:bldP spid="13317" grpId="0" animBg="1"/>
      <p:bldP spid="13318" grpId="0" animBg="1"/>
      <p:bldP spid="13319" grpId="0" animBg="1"/>
      <p:bldP spid="13320" grpId="0" animBg="1"/>
      <p:bldP spid="13321" grpId="0"/>
      <p:bldP spid="13322" grpId="0"/>
      <p:bldP spid="13323" grpId="0"/>
      <p:bldP spid="13324" grpId="0"/>
      <p:bldP spid="13325" grpId="0"/>
      <p:bldP spid="133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1547664" y="87475"/>
            <a:ext cx="1318022" cy="1320403"/>
          </a:xfrm>
          <a:custGeom>
            <a:avLst/>
            <a:gdLst>
              <a:gd name="T0" fmla="*/ 1476793 w 1616"/>
              <a:gd name="T1" fmla="*/ 1514628 h 1618"/>
              <a:gd name="T2" fmla="*/ 1518117 w 1616"/>
              <a:gd name="T3" fmla="*/ 1521156 h 1618"/>
              <a:gd name="T4" fmla="*/ 1537692 w 1616"/>
              <a:gd name="T5" fmla="*/ 1579913 h 1618"/>
              <a:gd name="T6" fmla="*/ 1557266 w 1616"/>
              <a:gd name="T7" fmla="*/ 1640847 h 1618"/>
              <a:gd name="T8" fmla="*/ 1600765 w 1616"/>
              <a:gd name="T9" fmla="*/ 1656080 h 1618"/>
              <a:gd name="T10" fmla="*/ 1679064 w 1616"/>
              <a:gd name="T11" fmla="*/ 1614732 h 1618"/>
              <a:gd name="T12" fmla="*/ 1735612 w 1616"/>
              <a:gd name="T13" fmla="*/ 1540742 h 1618"/>
              <a:gd name="T14" fmla="*/ 1755187 w 1616"/>
              <a:gd name="T15" fmla="*/ 1425404 h 1618"/>
              <a:gd name="T16" fmla="*/ 1724738 w 1616"/>
              <a:gd name="T17" fmla="*/ 1377528 h 1618"/>
              <a:gd name="T18" fmla="*/ 1683414 w 1616"/>
              <a:gd name="T19" fmla="*/ 1370999 h 1618"/>
              <a:gd name="T20" fmla="*/ 1609465 w 1616"/>
              <a:gd name="T21" fmla="*/ 1401466 h 1618"/>
              <a:gd name="T22" fmla="*/ 1570316 w 1616"/>
              <a:gd name="T23" fmla="*/ 1386232 h 1618"/>
              <a:gd name="T24" fmla="*/ 1570316 w 1616"/>
              <a:gd name="T25" fmla="*/ 1303537 h 1618"/>
              <a:gd name="T26" fmla="*/ 1589891 w 1616"/>
              <a:gd name="T27" fmla="*/ 755138 h 1618"/>
              <a:gd name="T28" fmla="*/ 1515942 w 1616"/>
              <a:gd name="T29" fmla="*/ 711614 h 1618"/>
              <a:gd name="T30" fmla="*/ 1483318 w 1616"/>
              <a:gd name="T31" fmla="*/ 737728 h 1618"/>
              <a:gd name="T32" fmla="*/ 1472443 w 1616"/>
              <a:gd name="T33" fmla="*/ 818247 h 1618"/>
              <a:gd name="T34" fmla="*/ 1446344 w 1616"/>
              <a:gd name="T35" fmla="*/ 850890 h 1618"/>
              <a:gd name="T36" fmla="*/ 1389795 w 1616"/>
              <a:gd name="T37" fmla="*/ 853066 h 1618"/>
              <a:gd name="T38" fmla="*/ 1300622 w 1616"/>
              <a:gd name="T39" fmla="*/ 779076 h 1618"/>
              <a:gd name="T40" fmla="*/ 1263648 w 1616"/>
              <a:gd name="T41" fmla="*/ 694204 h 1618"/>
              <a:gd name="T42" fmla="*/ 1265823 w 1616"/>
              <a:gd name="T43" fmla="*/ 604981 h 1618"/>
              <a:gd name="T44" fmla="*/ 1302797 w 1616"/>
              <a:gd name="T45" fmla="*/ 574514 h 1618"/>
              <a:gd name="T46" fmla="*/ 1363696 w 1616"/>
              <a:gd name="T47" fmla="*/ 587571 h 1618"/>
              <a:gd name="T48" fmla="*/ 1426769 w 1616"/>
              <a:gd name="T49" fmla="*/ 600628 h 1618"/>
              <a:gd name="T50" fmla="*/ 1452869 w 1616"/>
              <a:gd name="T51" fmla="*/ 567985 h 1618"/>
              <a:gd name="T52" fmla="*/ 1302797 w 1616"/>
              <a:gd name="T53" fmla="*/ 258967 h 1618"/>
              <a:gd name="T54" fmla="*/ 980904 w 1616"/>
              <a:gd name="T55" fmla="*/ 250262 h 1618"/>
              <a:gd name="T56" fmla="*/ 974379 w 1616"/>
              <a:gd name="T57" fmla="*/ 245909 h 1618"/>
              <a:gd name="T58" fmla="*/ 967854 w 1616"/>
              <a:gd name="T59" fmla="*/ 243733 h 1618"/>
              <a:gd name="T60" fmla="*/ 963504 w 1616"/>
              <a:gd name="T61" fmla="*/ 239381 h 1618"/>
              <a:gd name="T62" fmla="*/ 956979 w 1616"/>
              <a:gd name="T63" fmla="*/ 235028 h 1618"/>
              <a:gd name="T64" fmla="*/ 952629 w 1616"/>
              <a:gd name="T65" fmla="*/ 230676 h 1618"/>
              <a:gd name="T66" fmla="*/ 950454 w 1616"/>
              <a:gd name="T67" fmla="*/ 226324 h 1618"/>
              <a:gd name="T68" fmla="*/ 948279 w 1616"/>
              <a:gd name="T69" fmla="*/ 224147 h 1618"/>
              <a:gd name="T70" fmla="*/ 943930 w 1616"/>
              <a:gd name="T71" fmla="*/ 217619 h 1618"/>
              <a:gd name="T72" fmla="*/ 943930 w 1616"/>
              <a:gd name="T73" fmla="*/ 211090 h 1618"/>
              <a:gd name="T74" fmla="*/ 943930 w 1616"/>
              <a:gd name="T75" fmla="*/ 211090 h 1618"/>
              <a:gd name="T76" fmla="*/ 972204 w 1616"/>
              <a:gd name="T77" fmla="*/ 161038 h 1618"/>
              <a:gd name="T78" fmla="*/ 1026578 w 1616"/>
              <a:gd name="T79" fmla="*/ 115338 h 1618"/>
              <a:gd name="T80" fmla="*/ 1026578 w 1616"/>
              <a:gd name="T81" fmla="*/ 69638 h 1618"/>
              <a:gd name="T82" fmla="*/ 972204 w 1616"/>
              <a:gd name="T83" fmla="*/ 19586 h 1618"/>
              <a:gd name="T84" fmla="*/ 874331 w 1616"/>
              <a:gd name="T85" fmla="*/ 0 h 1618"/>
              <a:gd name="T86" fmla="*/ 754709 w 1616"/>
              <a:gd name="T87" fmla="*/ 32643 h 1618"/>
              <a:gd name="T88" fmla="*/ 719909 w 1616"/>
              <a:gd name="T89" fmla="*/ 80519 h 1618"/>
              <a:gd name="T90" fmla="*/ 726434 w 1616"/>
              <a:gd name="T91" fmla="*/ 124043 h 1618"/>
              <a:gd name="T92" fmla="*/ 791683 w 1616"/>
              <a:gd name="T93" fmla="*/ 171919 h 1618"/>
              <a:gd name="T94" fmla="*/ 804733 w 1616"/>
              <a:gd name="T95" fmla="*/ 211090 h 1618"/>
              <a:gd name="T96" fmla="*/ 804733 w 1616"/>
              <a:gd name="T97" fmla="*/ 211090 h 1618"/>
              <a:gd name="T98" fmla="*/ 804733 w 1616"/>
              <a:gd name="T99" fmla="*/ 219795 h 1618"/>
              <a:gd name="T100" fmla="*/ 802558 w 1616"/>
              <a:gd name="T101" fmla="*/ 224147 h 1618"/>
              <a:gd name="T102" fmla="*/ 798208 w 1616"/>
              <a:gd name="T103" fmla="*/ 228500 h 1618"/>
              <a:gd name="T104" fmla="*/ 796033 w 1616"/>
              <a:gd name="T105" fmla="*/ 230676 h 1618"/>
              <a:gd name="T106" fmla="*/ 789508 w 1616"/>
              <a:gd name="T107" fmla="*/ 237205 h 1618"/>
              <a:gd name="T108" fmla="*/ 785158 w 1616"/>
              <a:gd name="T109" fmla="*/ 239381 h 1618"/>
              <a:gd name="T110" fmla="*/ 778633 w 1616"/>
              <a:gd name="T111" fmla="*/ 243733 h 1618"/>
              <a:gd name="T112" fmla="*/ 774283 w 1616"/>
              <a:gd name="T113" fmla="*/ 245909 h 1618"/>
              <a:gd name="T114" fmla="*/ 767758 w 1616"/>
              <a:gd name="T115" fmla="*/ 250262 h 1618"/>
              <a:gd name="T116" fmla="*/ 0 w 1616"/>
              <a:gd name="T117" fmla="*/ 1007576 h 161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616" h="1618">
                <a:moveTo>
                  <a:pt x="1312" y="1426"/>
                </a:moveTo>
                <a:lnTo>
                  <a:pt x="1312" y="1426"/>
                </a:lnTo>
                <a:lnTo>
                  <a:pt x="1328" y="1410"/>
                </a:lnTo>
                <a:lnTo>
                  <a:pt x="1348" y="1396"/>
                </a:lnTo>
                <a:lnTo>
                  <a:pt x="1358" y="1392"/>
                </a:lnTo>
                <a:lnTo>
                  <a:pt x="1368" y="1388"/>
                </a:lnTo>
                <a:lnTo>
                  <a:pt x="1378" y="1388"/>
                </a:lnTo>
                <a:lnTo>
                  <a:pt x="1386" y="1390"/>
                </a:lnTo>
                <a:lnTo>
                  <a:pt x="1396" y="1398"/>
                </a:lnTo>
                <a:lnTo>
                  <a:pt x="1402" y="1404"/>
                </a:lnTo>
                <a:lnTo>
                  <a:pt x="1408" y="1412"/>
                </a:lnTo>
                <a:lnTo>
                  <a:pt x="1412" y="1420"/>
                </a:lnTo>
                <a:lnTo>
                  <a:pt x="1414" y="1436"/>
                </a:lnTo>
                <a:lnTo>
                  <a:pt x="1414" y="1452"/>
                </a:lnTo>
                <a:lnTo>
                  <a:pt x="1414" y="1470"/>
                </a:lnTo>
                <a:lnTo>
                  <a:pt x="1418" y="1486"/>
                </a:lnTo>
                <a:lnTo>
                  <a:pt x="1420" y="1494"/>
                </a:lnTo>
                <a:lnTo>
                  <a:pt x="1426" y="1502"/>
                </a:lnTo>
                <a:lnTo>
                  <a:pt x="1432" y="1508"/>
                </a:lnTo>
                <a:lnTo>
                  <a:pt x="1442" y="1516"/>
                </a:lnTo>
                <a:lnTo>
                  <a:pt x="1452" y="1520"/>
                </a:lnTo>
                <a:lnTo>
                  <a:pt x="1462" y="1522"/>
                </a:lnTo>
                <a:lnTo>
                  <a:pt x="1472" y="1522"/>
                </a:lnTo>
                <a:lnTo>
                  <a:pt x="1484" y="1522"/>
                </a:lnTo>
                <a:lnTo>
                  <a:pt x="1494" y="1518"/>
                </a:lnTo>
                <a:lnTo>
                  <a:pt x="1504" y="1514"/>
                </a:lnTo>
                <a:lnTo>
                  <a:pt x="1526" y="1500"/>
                </a:lnTo>
                <a:lnTo>
                  <a:pt x="1544" y="1484"/>
                </a:lnTo>
                <a:lnTo>
                  <a:pt x="1562" y="1466"/>
                </a:lnTo>
                <a:lnTo>
                  <a:pt x="1576" y="1448"/>
                </a:lnTo>
                <a:lnTo>
                  <a:pt x="1586" y="1432"/>
                </a:lnTo>
                <a:lnTo>
                  <a:pt x="1596" y="1416"/>
                </a:lnTo>
                <a:lnTo>
                  <a:pt x="1604" y="1394"/>
                </a:lnTo>
                <a:lnTo>
                  <a:pt x="1610" y="1370"/>
                </a:lnTo>
                <a:lnTo>
                  <a:pt x="1614" y="1346"/>
                </a:lnTo>
                <a:lnTo>
                  <a:pt x="1616" y="1322"/>
                </a:lnTo>
                <a:lnTo>
                  <a:pt x="1614" y="1310"/>
                </a:lnTo>
                <a:lnTo>
                  <a:pt x="1612" y="1298"/>
                </a:lnTo>
                <a:lnTo>
                  <a:pt x="1608" y="1288"/>
                </a:lnTo>
                <a:lnTo>
                  <a:pt x="1602" y="1280"/>
                </a:lnTo>
                <a:lnTo>
                  <a:pt x="1594" y="1272"/>
                </a:lnTo>
                <a:lnTo>
                  <a:pt x="1586" y="1266"/>
                </a:lnTo>
                <a:lnTo>
                  <a:pt x="1574" y="1262"/>
                </a:lnTo>
                <a:lnTo>
                  <a:pt x="1566" y="1258"/>
                </a:lnTo>
                <a:lnTo>
                  <a:pt x="1556" y="1258"/>
                </a:lnTo>
                <a:lnTo>
                  <a:pt x="1548" y="1260"/>
                </a:lnTo>
                <a:lnTo>
                  <a:pt x="1532" y="1266"/>
                </a:lnTo>
                <a:lnTo>
                  <a:pt x="1518" y="1274"/>
                </a:lnTo>
                <a:lnTo>
                  <a:pt x="1504" y="1282"/>
                </a:lnTo>
                <a:lnTo>
                  <a:pt x="1488" y="1288"/>
                </a:lnTo>
                <a:lnTo>
                  <a:pt x="1480" y="1288"/>
                </a:lnTo>
                <a:lnTo>
                  <a:pt x="1470" y="1288"/>
                </a:lnTo>
                <a:lnTo>
                  <a:pt x="1460" y="1286"/>
                </a:lnTo>
                <a:lnTo>
                  <a:pt x="1450" y="1280"/>
                </a:lnTo>
                <a:lnTo>
                  <a:pt x="1444" y="1274"/>
                </a:lnTo>
                <a:lnTo>
                  <a:pt x="1438" y="1266"/>
                </a:lnTo>
                <a:lnTo>
                  <a:pt x="1436" y="1256"/>
                </a:lnTo>
                <a:lnTo>
                  <a:pt x="1436" y="1244"/>
                </a:lnTo>
                <a:lnTo>
                  <a:pt x="1438" y="1220"/>
                </a:lnTo>
                <a:lnTo>
                  <a:pt x="1444" y="1198"/>
                </a:lnTo>
                <a:lnTo>
                  <a:pt x="1598" y="930"/>
                </a:lnTo>
                <a:lnTo>
                  <a:pt x="1600" y="926"/>
                </a:lnTo>
                <a:lnTo>
                  <a:pt x="1596" y="926"/>
                </a:lnTo>
                <a:lnTo>
                  <a:pt x="1462" y="694"/>
                </a:lnTo>
                <a:lnTo>
                  <a:pt x="1446" y="678"/>
                </a:lnTo>
                <a:lnTo>
                  <a:pt x="1426" y="664"/>
                </a:lnTo>
                <a:lnTo>
                  <a:pt x="1414" y="658"/>
                </a:lnTo>
                <a:lnTo>
                  <a:pt x="1404" y="656"/>
                </a:lnTo>
                <a:lnTo>
                  <a:pt x="1394" y="654"/>
                </a:lnTo>
                <a:lnTo>
                  <a:pt x="1386" y="658"/>
                </a:lnTo>
                <a:lnTo>
                  <a:pt x="1376" y="664"/>
                </a:lnTo>
                <a:lnTo>
                  <a:pt x="1368" y="672"/>
                </a:lnTo>
                <a:lnTo>
                  <a:pt x="1364" y="678"/>
                </a:lnTo>
                <a:lnTo>
                  <a:pt x="1360" y="686"/>
                </a:lnTo>
                <a:lnTo>
                  <a:pt x="1358" y="702"/>
                </a:lnTo>
                <a:lnTo>
                  <a:pt x="1358" y="720"/>
                </a:lnTo>
                <a:lnTo>
                  <a:pt x="1358" y="736"/>
                </a:lnTo>
                <a:lnTo>
                  <a:pt x="1354" y="752"/>
                </a:lnTo>
                <a:lnTo>
                  <a:pt x="1352" y="760"/>
                </a:lnTo>
                <a:lnTo>
                  <a:pt x="1346" y="768"/>
                </a:lnTo>
                <a:lnTo>
                  <a:pt x="1340" y="776"/>
                </a:lnTo>
                <a:lnTo>
                  <a:pt x="1330" y="782"/>
                </a:lnTo>
                <a:lnTo>
                  <a:pt x="1320" y="786"/>
                </a:lnTo>
                <a:lnTo>
                  <a:pt x="1310" y="790"/>
                </a:lnTo>
                <a:lnTo>
                  <a:pt x="1300" y="790"/>
                </a:lnTo>
                <a:lnTo>
                  <a:pt x="1288" y="788"/>
                </a:lnTo>
                <a:lnTo>
                  <a:pt x="1278" y="784"/>
                </a:lnTo>
                <a:lnTo>
                  <a:pt x="1268" y="780"/>
                </a:lnTo>
                <a:lnTo>
                  <a:pt x="1246" y="768"/>
                </a:lnTo>
                <a:lnTo>
                  <a:pt x="1228" y="752"/>
                </a:lnTo>
                <a:lnTo>
                  <a:pt x="1210" y="734"/>
                </a:lnTo>
                <a:lnTo>
                  <a:pt x="1196" y="716"/>
                </a:lnTo>
                <a:lnTo>
                  <a:pt x="1186" y="700"/>
                </a:lnTo>
                <a:lnTo>
                  <a:pt x="1176" y="682"/>
                </a:lnTo>
                <a:lnTo>
                  <a:pt x="1168" y="660"/>
                </a:lnTo>
                <a:lnTo>
                  <a:pt x="1162" y="638"/>
                </a:lnTo>
                <a:lnTo>
                  <a:pt x="1156" y="612"/>
                </a:lnTo>
                <a:lnTo>
                  <a:pt x="1156" y="588"/>
                </a:lnTo>
                <a:lnTo>
                  <a:pt x="1158" y="576"/>
                </a:lnTo>
                <a:lnTo>
                  <a:pt x="1160" y="566"/>
                </a:lnTo>
                <a:lnTo>
                  <a:pt x="1164" y="556"/>
                </a:lnTo>
                <a:lnTo>
                  <a:pt x="1170" y="546"/>
                </a:lnTo>
                <a:lnTo>
                  <a:pt x="1178" y="538"/>
                </a:lnTo>
                <a:lnTo>
                  <a:pt x="1186" y="532"/>
                </a:lnTo>
                <a:lnTo>
                  <a:pt x="1198" y="528"/>
                </a:lnTo>
                <a:lnTo>
                  <a:pt x="1206" y="526"/>
                </a:lnTo>
                <a:lnTo>
                  <a:pt x="1216" y="524"/>
                </a:lnTo>
                <a:lnTo>
                  <a:pt x="1224" y="526"/>
                </a:lnTo>
                <a:lnTo>
                  <a:pt x="1240" y="532"/>
                </a:lnTo>
                <a:lnTo>
                  <a:pt x="1254" y="540"/>
                </a:lnTo>
                <a:lnTo>
                  <a:pt x="1268" y="548"/>
                </a:lnTo>
                <a:lnTo>
                  <a:pt x="1284" y="554"/>
                </a:lnTo>
                <a:lnTo>
                  <a:pt x="1292" y="556"/>
                </a:lnTo>
                <a:lnTo>
                  <a:pt x="1302" y="554"/>
                </a:lnTo>
                <a:lnTo>
                  <a:pt x="1312" y="552"/>
                </a:lnTo>
                <a:lnTo>
                  <a:pt x="1322" y="546"/>
                </a:lnTo>
                <a:lnTo>
                  <a:pt x="1328" y="540"/>
                </a:lnTo>
                <a:lnTo>
                  <a:pt x="1334" y="532"/>
                </a:lnTo>
                <a:lnTo>
                  <a:pt x="1336" y="522"/>
                </a:lnTo>
                <a:lnTo>
                  <a:pt x="1336" y="510"/>
                </a:lnTo>
                <a:lnTo>
                  <a:pt x="1334" y="484"/>
                </a:lnTo>
                <a:lnTo>
                  <a:pt x="1328" y="462"/>
                </a:lnTo>
                <a:lnTo>
                  <a:pt x="1198" y="238"/>
                </a:lnTo>
                <a:lnTo>
                  <a:pt x="924" y="238"/>
                </a:lnTo>
                <a:lnTo>
                  <a:pt x="902" y="230"/>
                </a:lnTo>
                <a:lnTo>
                  <a:pt x="898" y="228"/>
                </a:lnTo>
                <a:lnTo>
                  <a:pt x="896" y="226"/>
                </a:lnTo>
                <a:lnTo>
                  <a:pt x="894" y="226"/>
                </a:lnTo>
                <a:lnTo>
                  <a:pt x="892" y="224"/>
                </a:lnTo>
                <a:lnTo>
                  <a:pt x="890" y="224"/>
                </a:lnTo>
                <a:lnTo>
                  <a:pt x="888" y="222"/>
                </a:lnTo>
                <a:lnTo>
                  <a:pt x="886" y="220"/>
                </a:lnTo>
                <a:lnTo>
                  <a:pt x="884" y="220"/>
                </a:lnTo>
                <a:lnTo>
                  <a:pt x="882" y="218"/>
                </a:lnTo>
                <a:lnTo>
                  <a:pt x="880" y="216"/>
                </a:lnTo>
                <a:lnTo>
                  <a:pt x="878" y="214"/>
                </a:lnTo>
                <a:lnTo>
                  <a:pt x="876" y="212"/>
                </a:lnTo>
                <a:lnTo>
                  <a:pt x="874" y="210"/>
                </a:lnTo>
                <a:lnTo>
                  <a:pt x="874" y="208"/>
                </a:lnTo>
                <a:lnTo>
                  <a:pt x="872" y="206"/>
                </a:lnTo>
                <a:lnTo>
                  <a:pt x="870" y="204"/>
                </a:lnTo>
                <a:lnTo>
                  <a:pt x="870" y="202"/>
                </a:lnTo>
                <a:lnTo>
                  <a:pt x="868" y="200"/>
                </a:lnTo>
                <a:lnTo>
                  <a:pt x="868" y="198"/>
                </a:lnTo>
                <a:lnTo>
                  <a:pt x="868" y="194"/>
                </a:lnTo>
                <a:lnTo>
                  <a:pt x="870" y="182"/>
                </a:lnTo>
                <a:lnTo>
                  <a:pt x="872" y="172"/>
                </a:lnTo>
                <a:lnTo>
                  <a:pt x="876" y="164"/>
                </a:lnTo>
                <a:lnTo>
                  <a:pt x="880" y="158"/>
                </a:lnTo>
                <a:lnTo>
                  <a:pt x="894" y="148"/>
                </a:lnTo>
                <a:lnTo>
                  <a:pt x="908" y="138"/>
                </a:lnTo>
                <a:lnTo>
                  <a:pt x="922" y="130"/>
                </a:lnTo>
                <a:lnTo>
                  <a:pt x="936" y="120"/>
                </a:lnTo>
                <a:lnTo>
                  <a:pt x="940" y="114"/>
                </a:lnTo>
                <a:lnTo>
                  <a:pt x="944" y="106"/>
                </a:lnTo>
                <a:lnTo>
                  <a:pt x="948" y="96"/>
                </a:lnTo>
                <a:lnTo>
                  <a:pt x="948" y="84"/>
                </a:lnTo>
                <a:lnTo>
                  <a:pt x="948" y="74"/>
                </a:lnTo>
                <a:lnTo>
                  <a:pt x="944" y="64"/>
                </a:lnTo>
                <a:lnTo>
                  <a:pt x="940" y="54"/>
                </a:lnTo>
                <a:lnTo>
                  <a:pt x="932" y="46"/>
                </a:lnTo>
                <a:lnTo>
                  <a:pt x="924" y="38"/>
                </a:lnTo>
                <a:lnTo>
                  <a:pt x="916" y="30"/>
                </a:lnTo>
                <a:lnTo>
                  <a:pt x="894" y="18"/>
                </a:lnTo>
                <a:lnTo>
                  <a:pt x="870" y="10"/>
                </a:lnTo>
                <a:lnTo>
                  <a:pt x="846" y="4"/>
                </a:lnTo>
                <a:lnTo>
                  <a:pt x="824" y="2"/>
                </a:lnTo>
                <a:lnTo>
                  <a:pt x="804" y="0"/>
                </a:lnTo>
                <a:lnTo>
                  <a:pt x="786" y="2"/>
                </a:lnTo>
                <a:lnTo>
                  <a:pt x="762" y="4"/>
                </a:lnTo>
                <a:lnTo>
                  <a:pt x="738" y="10"/>
                </a:lnTo>
                <a:lnTo>
                  <a:pt x="714" y="18"/>
                </a:lnTo>
                <a:lnTo>
                  <a:pt x="694" y="30"/>
                </a:lnTo>
                <a:lnTo>
                  <a:pt x="684" y="38"/>
                </a:lnTo>
                <a:lnTo>
                  <a:pt x="676" y="46"/>
                </a:lnTo>
                <a:lnTo>
                  <a:pt x="670" y="54"/>
                </a:lnTo>
                <a:lnTo>
                  <a:pt x="664" y="64"/>
                </a:lnTo>
                <a:lnTo>
                  <a:pt x="662" y="74"/>
                </a:lnTo>
                <a:lnTo>
                  <a:pt x="660" y="84"/>
                </a:lnTo>
                <a:lnTo>
                  <a:pt x="662" y="96"/>
                </a:lnTo>
                <a:lnTo>
                  <a:pt x="664" y="106"/>
                </a:lnTo>
                <a:lnTo>
                  <a:pt x="668" y="114"/>
                </a:lnTo>
                <a:lnTo>
                  <a:pt x="674" y="120"/>
                </a:lnTo>
                <a:lnTo>
                  <a:pt x="686" y="130"/>
                </a:lnTo>
                <a:lnTo>
                  <a:pt x="700" y="138"/>
                </a:lnTo>
                <a:lnTo>
                  <a:pt x="716" y="148"/>
                </a:lnTo>
                <a:lnTo>
                  <a:pt x="728" y="158"/>
                </a:lnTo>
                <a:lnTo>
                  <a:pt x="734" y="164"/>
                </a:lnTo>
                <a:lnTo>
                  <a:pt x="736" y="172"/>
                </a:lnTo>
                <a:lnTo>
                  <a:pt x="740" y="182"/>
                </a:lnTo>
                <a:lnTo>
                  <a:pt x="740" y="194"/>
                </a:lnTo>
                <a:lnTo>
                  <a:pt x="740" y="198"/>
                </a:lnTo>
                <a:lnTo>
                  <a:pt x="740" y="200"/>
                </a:lnTo>
                <a:lnTo>
                  <a:pt x="740" y="202"/>
                </a:lnTo>
                <a:lnTo>
                  <a:pt x="738" y="204"/>
                </a:lnTo>
                <a:lnTo>
                  <a:pt x="738" y="206"/>
                </a:lnTo>
                <a:lnTo>
                  <a:pt x="736" y="206"/>
                </a:lnTo>
                <a:lnTo>
                  <a:pt x="736" y="208"/>
                </a:lnTo>
                <a:lnTo>
                  <a:pt x="734" y="210"/>
                </a:lnTo>
                <a:lnTo>
                  <a:pt x="734" y="212"/>
                </a:lnTo>
                <a:lnTo>
                  <a:pt x="732" y="212"/>
                </a:lnTo>
                <a:lnTo>
                  <a:pt x="730" y="214"/>
                </a:lnTo>
                <a:lnTo>
                  <a:pt x="730" y="216"/>
                </a:lnTo>
                <a:lnTo>
                  <a:pt x="726" y="218"/>
                </a:lnTo>
                <a:lnTo>
                  <a:pt x="724" y="220"/>
                </a:lnTo>
                <a:lnTo>
                  <a:pt x="722" y="220"/>
                </a:lnTo>
                <a:lnTo>
                  <a:pt x="720" y="222"/>
                </a:lnTo>
                <a:lnTo>
                  <a:pt x="718" y="224"/>
                </a:lnTo>
                <a:lnTo>
                  <a:pt x="716" y="224"/>
                </a:lnTo>
                <a:lnTo>
                  <a:pt x="714" y="226"/>
                </a:lnTo>
                <a:lnTo>
                  <a:pt x="712" y="226"/>
                </a:lnTo>
                <a:lnTo>
                  <a:pt x="710" y="228"/>
                </a:lnTo>
                <a:lnTo>
                  <a:pt x="708" y="230"/>
                </a:lnTo>
                <a:lnTo>
                  <a:pt x="706" y="230"/>
                </a:lnTo>
                <a:lnTo>
                  <a:pt x="684" y="238"/>
                </a:lnTo>
                <a:lnTo>
                  <a:pt x="400" y="238"/>
                </a:lnTo>
                <a:lnTo>
                  <a:pt x="398" y="236"/>
                </a:lnTo>
                <a:lnTo>
                  <a:pt x="0" y="926"/>
                </a:lnTo>
                <a:lnTo>
                  <a:pt x="400" y="1618"/>
                </a:lnTo>
                <a:lnTo>
                  <a:pt x="1198" y="1618"/>
                </a:lnTo>
                <a:lnTo>
                  <a:pt x="1200" y="1618"/>
                </a:lnTo>
                <a:lnTo>
                  <a:pt x="1312" y="1426"/>
                </a:ln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algn="ctr"/>
            <a:endParaRPr lang="en-GB" sz="1350" dirty="0"/>
          </a:p>
          <a:p>
            <a:pPr algn="ctr"/>
            <a:endParaRPr lang="en-GB" sz="1050" dirty="0">
              <a:solidFill>
                <a:schemeClr val="bg1"/>
              </a:solidFill>
            </a:endParaRPr>
          </a:p>
          <a:p>
            <a:pPr algn="ctr"/>
            <a:endParaRPr lang="en-GB" sz="1050" dirty="0">
              <a:solidFill>
                <a:schemeClr val="bg1"/>
              </a:solidFill>
            </a:endParaRPr>
          </a:p>
          <a:p>
            <a:pPr algn="ctr"/>
            <a:r>
              <a:rPr lang="en-GB" sz="1050" dirty="0">
                <a:solidFill>
                  <a:schemeClr val="bg1"/>
                </a:solidFill>
              </a:rPr>
              <a:t>physical environment</a:t>
            </a:r>
          </a:p>
        </p:txBody>
      </p:sp>
      <p:pic>
        <p:nvPicPr>
          <p:cNvPr id="6" name="Picture Placeholder 4" descr="old rooms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69923" y="141480"/>
            <a:ext cx="3444169" cy="2324286"/>
          </a:xfr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8652" y="1923678"/>
            <a:ext cx="4442541" cy="2956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162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1547664" y="87475"/>
            <a:ext cx="1318022" cy="1320403"/>
          </a:xfrm>
          <a:custGeom>
            <a:avLst/>
            <a:gdLst>
              <a:gd name="T0" fmla="*/ 1476793 w 1616"/>
              <a:gd name="T1" fmla="*/ 1514628 h 1618"/>
              <a:gd name="T2" fmla="*/ 1518117 w 1616"/>
              <a:gd name="T3" fmla="*/ 1521156 h 1618"/>
              <a:gd name="T4" fmla="*/ 1537692 w 1616"/>
              <a:gd name="T5" fmla="*/ 1579913 h 1618"/>
              <a:gd name="T6" fmla="*/ 1557266 w 1616"/>
              <a:gd name="T7" fmla="*/ 1640847 h 1618"/>
              <a:gd name="T8" fmla="*/ 1600765 w 1616"/>
              <a:gd name="T9" fmla="*/ 1656080 h 1618"/>
              <a:gd name="T10" fmla="*/ 1679064 w 1616"/>
              <a:gd name="T11" fmla="*/ 1614732 h 1618"/>
              <a:gd name="T12" fmla="*/ 1735612 w 1616"/>
              <a:gd name="T13" fmla="*/ 1540742 h 1618"/>
              <a:gd name="T14" fmla="*/ 1755187 w 1616"/>
              <a:gd name="T15" fmla="*/ 1425404 h 1618"/>
              <a:gd name="T16" fmla="*/ 1724738 w 1616"/>
              <a:gd name="T17" fmla="*/ 1377528 h 1618"/>
              <a:gd name="T18" fmla="*/ 1683414 w 1616"/>
              <a:gd name="T19" fmla="*/ 1370999 h 1618"/>
              <a:gd name="T20" fmla="*/ 1609465 w 1616"/>
              <a:gd name="T21" fmla="*/ 1401466 h 1618"/>
              <a:gd name="T22" fmla="*/ 1570316 w 1616"/>
              <a:gd name="T23" fmla="*/ 1386232 h 1618"/>
              <a:gd name="T24" fmla="*/ 1570316 w 1616"/>
              <a:gd name="T25" fmla="*/ 1303537 h 1618"/>
              <a:gd name="T26" fmla="*/ 1589891 w 1616"/>
              <a:gd name="T27" fmla="*/ 755138 h 1618"/>
              <a:gd name="T28" fmla="*/ 1515942 w 1616"/>
              <a:gd name="T29" fmla="*/ 711614 h 1618"/>
              <a:gd name="T30" fmla="*/ 1483318 w 1616"/>
              <a:gd name="T31" fmla="*/ 737728 h 1618"/>
              <a:gd name="T32" fmla="*/ 1472443 w 1616"/>
              <a:gd name="T33" fmla="*/ 818247 h 1618"/>
              <a:gd name="T34" fmla="*/ 1446344 w 1616"/>
              <a:gd name="T35" fmla="*/ 850890 h 1618"/>
              <a:gd name="T36" fmla="*/ 1389795 w 1616"/>
              <a:gd name="T37" fmla="*/ 853066 h 1618"/>
              <a:gd name="T38" fmla="*/ 1300622 w 1616"/>
              <a:gd name="T39" fmla="*/ 779076 h 1618"/>
              <a:gd name="T40" fmla="*/ 1263648 w 1616"/>
              <a:gd name="T41" fmla="*/ 694204 h 1618"/>
              <a:gd name="T42" fmla="*/ 1265823 w 1616"/>
              <a:gd name="T43" fmla="*/ 604981 h 1618"/>
              <a:gd name="T44" fmla="*/ 1302797 w 1616"/>
              <a:gd name="T45" fmla="*/ 574514 h 1618"/>
              <a:gd name="T46" fmla="*/ 1363696 w 1616"/>
              <a:gd name="T47" fmla="*/ 587571 h 1618"/>
              <a:gd name="T48" fmla="*/ 1426769 w 1616"/>
              <a:gd name="T49" fmla="*/ 600628 h 1618"/>
              <a:gd name="T50" fmla="*/ 1452869 w 1616"/>
              <a:gd name="T51" fmla="*/ 567985 h 1618"/>
              <a:gd name="T52" fmla="*/ 1302797 w 1616"/>
              <a:gd name="T53" fmla="*/ 258967 h 1618"/>
              <a:gd name="T54" fmla="*/ 980904 w 1616"/>
              <a:gd name="T55" fmla="*/ 250262 h 1618"/>
              <a:gd name="T56" fmla="*/ 974379 w 1616"/>
              <a:gd name="T57" fmla="*/ 245909 h 1618"/>
              <a:gd name="T58" fmla="*/ 967854 w 1616"/>
              <a:gd name="T59" fmla="*/ 243733 h 1618"/>
              <a:gd name="T60" fmla="*/ 963504 w 1616"/>
              <a:gd name="T61" fmla="*/ 239381 h 1618"/>
              <a:gd name="T62" fmla="*/ 956979 w 1616"/>
              <a:gd name="T63" fmla="*/ 235028 h 1618"/>
              <a:gd name="T64" fmla="*/ 952629 w 1616"/>
              <a:gd name="T65" fmla="*/ 230676 h 1618"/>
              <a:gd name="T66" fmla="*/ 950454 w 1616"/>
              <a:gd name="T67" fmla="*/ 226324 h 1618"/>
              <a:gd name="T68" fmla="*/ 948279 w 1616"/>
              <a:gd name="T69" fmla="*/ 224147 h 1618"/>
              <a:gd name="T70" fmla="*/ 943930 w 1616"/>
              <a:gd name="T71" fmla="*/ 217619 h 1618"/>
              <a:gd name="T72" fmla="*/ 943930 w 1616"/>
              <a:gd name="T73" fmla="*/ 211090 h 1618"/>
              <a:gd name="T74" fmla="*/ 943930 w 1616"/>
              <a:gd name="T75" fmla="*/ 211090 h 1618"/>
              <a:gd name="T76" fmla="*/ 972204 w 1616"/>
              <a:gd name="T77" fmla="*/ 161038 h 1618"/>
              <a:gd name="T78" fmla="*/ 1026578 w 1616"/>
              <a:gd name="T79" fmla="*/ 115338 h 1618"/>
              <a:gd name="T80" fmla="*/ 1026578 w 1616"/>
              <a:gd name="T81" fmla="*/ 69638 h 1618"/>
              <a:gd name="T82" fmla="*/ 972204 w 1616"/>
              <a:gd name="T83" fmla="*/ 19586 h 1618"/>
              <a:gd name="T84" fmla="*/ 874331 w 1616"/>
              <a:gd name="T85" fmla="*/ 0 h 1618"/>
              <a:gd name="T86" fmla="*/ 754709 w 1616"/>
              <a:gd name="T87" fmla="*/ 32643 h 1618"/>
              <a:gd name="T88" fmla="*/ 719909 w 1616"/>
              <a:gd name="T89" fmla="*/ 80519 h 1618"/>
              <a:gd name="T90" fmla="*/ 726434 w 1616"/>
              <a:gd name="T91" fmla="*/ 124043 h 1618"/>
              <a:gd name="T92" fmla="*/ 791683 w 1616"/>
              <a:gd name="T93" fmla="*/ 171919 h 1618"/>
              <a:gd name="T94" fmla="*/ 804733 w 1616"/>
              <a:gd name="T95" fmla="*/ 211090 h 1618"/>
              <a:gd name="T96" fmla="*/ 804733 w 1616"/>
              <a:gd name="T97" fmla="*/ 211090 h 1618"/>
              <a:gd name="T98" fmla="*/ 804733 w 1616"/>
              <a:gd name="T99" fmla="*/ 219795 h 1618"/>
              <a:gd name="T100" fmla="*/ 802558 w 1616"/>
              <a:gd name="T101" fmla="*/ 224147 h 1618"/>
              <a:gd name="T102" fmla="*/ 798208 w 1616"/>
              <a:gd name="T103" fmla="*/ 228500 h 1618"/>
              <a:gd name="T104" fmla="*/ 796033 w 1616"/>
              <a:gd name="T105" fmla="*/ 230676 h 1618"/>
              <a:gd name="T106" fmla="*/ 789508 w 1616"/>
              <a:gd name="T107" fmla="*/ 237205 h 1618"/>
              <a:gd name="T108" fmla="*/ 785158 w 1616"/>
              <a:gd name="T109" fmla="*/ 239381 h 1618"/>
              <a:gd name="T110" fmla="*/ 778633 w 1616"/>
              <a:gd name="T111" fmla="*/ 243733 h 1618"/>
              <a:gd name="T112" fmla="*/ 774283 w 1616"/>
              <a:gd name="T113" fmla="*/ 245909 h 1618"/>
              <a:gd name="T114" fmla="*/ 767758 w 1616"/>
              <a:gd name="T115" fmla="*/ 250262 h 1618"/>
              <a:gd name="T116" fmla="*/ 0 w 1616"/>
              <a:gd name="T117" fmla="*/ 1007576 h 161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616" h="1618">
                <a:moveTo>
                  <a:pt x="1312" y="1426"/>
                </a:moveTo>
                <a:lnTo>
                  <a:pt x="1312" y="1426"/>
                </a:lnTo>
                <a:lnTo>
                  <a:pt x="1328" y="1410"/>
                </a:lnTo>
                <a:lnTo>
                  <a:pt x="1348" y="1396"/>
                </a:lnTo>
                <a:lnTo>
                  <a:pt x="1358" y="1392"/>
                </a:lnTo>
                <a:lnTo>
                  <a:pt x="1368" y="1388"/>
                </a:lnTo>
                <a:lnTo>
                  <a:pt x="1378" y="1388"/>
                </a:lnTo>
                <a:lnTo>
                  <a:pt x="1386" y="1390"/>
                </a:lnTo>
                <a:lnTo>
                  <a:pt x="1396" y="1398"/>
                </a:lnTo>
                <a:lnTo>
                  <a:pt x="1402" y="1404"/>
                </a:lnTo>
                <a:lnTo>
                  <a:pt x="1408" y="1412"/>
                </a:lnTo>
                <a:lnTo>
                  <a:pt x="1412" y="1420"/>
                </a:lnTo>
                <a:lnTo>
                  <a:pt x="1414" y="1436"/>
                </a:lnTo>
                <a:lnTo>
                  <a:pt x="1414" y="1452"/>
                </a:lnTo>
                <a:lnTo>
                  <a:pt x="1414" y="1470"/>
                </a:lnTo>
                <a:lnTo>
                  <a:pt x="1418" y="1486"/>
                </a:lnTo>
                <a:lnTo>
                  <a:pt x="1420" y="1494"/>
                </a:lnTo>
                <a:lnTo>
                  <a:pt x="1426" y="1502"/>
                </a:lnTo>
                <a:lnTo>
                  <a:pt x="1432" y="1508"/>
                </a:lnTo>
                <a:lnTo>
                  <a:pt x="1442" y="1516"/>
                </a:lnTo>
                <a:lnTo>
                  <a:pt x="1452" y="1520"/>
                </a:lnTo>
                <a:lnTo>
                  <a:pt x="1462" y="1522"/>
                </a:lnTo>
                <a:lnTo>
                  <a:pt x="1472" y="1522"/>
                </a:lnTo>
                <a:lnTo>
                  <a:pt x="1484" y="1522"/>
                </a:lnTo>
                <a:lnTo>
                  <a:pt x="1494" y="1518"/>
                </a:lnTo>
                <a:lnTo>
                  <a:pt x="1504" y="1514"/>
                </a:lnTo>
                <a:lnTo>
                  <a:pt x="1526" y="1500"/>
                </a:lnTo>
                <a:lnTo>
                  <a:pt x="1544" y="1484"/>
                </a:lnTo>
                <a:lnTo>
                  <a:pt x="1562" y="1466"/>
                </a:lnTo>
                <a:lnTo>
                  <a:pt x="1576" y="1448"/>
                </a:lnTo>
                <a:lnTo>
                  <a:pt x="1586" y="1432"/>
                </a:lnTo>
                <a:lnTo>
                  <a:pt x="1596" y="1416"/>
                </a:lnTo>
                <a:lnTo>
                  <a:pt x="1604" y="1394"/>
                </a:lnTo>
                <a:lnTo>
                  <a:pt x="1610" y="1370"/>
                </a:lnTo>
                <a:lnTo>
                  <a:pt x="1614" y="1346"/>
                </a:lnTo>
                <a:lnTo>
                  <a:pt x="1616" y="1322"/>
                </a:lnTo>
                <a:lnTo>
                  <a:pt x="1614" y="1310"/>
                </a:lnTo>
                <a:lnTo>
                  <a:pt x="1612" y="1298"/>
                </a:lnTo>
                <a:lnTo>
                  <a:pt x="1608" y="1288"/>
                </a:lnTo>
                <a:lnTo>
                  <a:pt x="1602" y="1280"/>
                </a:lnTo>
                <a:lnTo>
                  <a:pt x="1594" y="1272"/>
                </a:lnTo>
                <a:lnTo>
                  <a:pt x="1586" y="1266"/>
                </a:lnTo>
                <a:lnTo>
                  <a:pt x="1574" y="1262"/>
                </a:lnTo>
                <a:lnTo>
                  <a:pt x="1566" y="1258"/>
                </a:lnTo>
                <a:lnTo>
                  <a:pt x="1556" y="1258"/>
                </a:lnTo>
                <a:lnTo>
                  <a:pt x="1548" y="1260"/>
                </a:lnTo>
                <a:lnTo>
                  <a:pt x="1532" y="1266"/>
                </a:lnTo>
                <a:lnTo>
                  <a:pt x="1518" y="1274"/>
                </a:lnTo>
                <a:lnTo>
                  <a:pt x="1504" y="1282"/>
                </a:lnTo>
                <a:lnTo>
                  <a:pt x="1488" y="1288"/>
                </a:lnTo>
                <a:lnTo>
                  <a:pt x="1480" y="1288"/>
                </a:lnTo>
                <a:lnTo>
                  <a:pt x="1470" y="1288"/>
                </a:lnTo>
                <a:lnTo>
                  <a:pt x="1460" y="1286"/>
                </a:lnTo>
                <a:lnTo>
                  <a:pt x="1450" y="1280"/>
                </a:lnTo>
                <a:lnTo>
                  <a:pt x="1444" y="1274"/>
                </a:lnTo>
                <a:lnTo>
                  <a:pt x="1438" y="1266"/>
                </a:lnTo>
                <a:lnTo>
                  <a:pt x="1436" y="1256"/>
                </a:lnTo>
                <a:lnTo>
                  <a:pt x="1436" y="1244"/>
                </a:lnTo>
                <a:lnTo>
                  <a:pt x="1438" y="1220"/>
                </a:lnTo>
                <a:lnTo>
                  <a:pt x="1444" y="1198"/>
                </a:lnTo>
                <a:lnTo>
                  <a:pt x="1598" y="930"/>
                </a:lnTo>
                <a:lnTo>
                  <a:pt x="1600" y="926"/>
                </a:lnTo>
                <a:lnTo>
                  <a:pt x="1596" y="926"/>
                </a:lnTo>
                <a:lnTo>
                  <a:pt x="1462" y="694"/>
                </a:lnTo>
                <a:lnTo>
                  <a:pt x="1446" y="678"/>
                </a:lnTo>
                <a:lnTo>
                  <a:pt x="1426" y="664"/>
                </a:lnTo>
                <a:lnTo>
                  <a:pt x="1414" y="658"/>
                </a:lnTo>
                <a:lnTo>
                  <a:pt x="1404" y="656"/>
                </a:lnTo>
                <a:lnTo>
                  <a:pt x="1394" y="654"/>
                </a:lnTo>
                <a:lnTo>
                  <a:pt x="1386" y="658"/>
                </a:lnTo>
                <a:lnTo>
                  <a:pt x="1376" y="664"/>
                </a:lnTo>
                <a:lnTo>
                  <a:pt x="1368" y="672"/>
                </a:lnTo>
                <a:lnTo>
                  <a:pt x="1364" y="678"/>
                </a:lnTo>
                <a:lnTo>
                  <a:pt x="1360" y="686"/>
                </a:lnTo>
                <a:lnTo>
                  <a:pt x="1358" y="702"/>
                </a:lnTo>
                <a:lnTo>
                  <a:pt x="1358" y="720"/>
                </a:lnTo>
                <a:lnTo>
                  <a:pt x="1358" y="736"/>
                </a:lnTo>
                <a:lnTo>
                  <a:pt x="1354" y="752"/>
                </a:lnTo>
                <a:lnTo>
                  <a:pt x="1352" y="760"/>
                </a:lnTo>
                <a:lnTo>
                  <a:pt x="1346" y="768"/>
                </a:lnTo>
                <a:lnTo>
                  <a:pt x="1340" y="776"/>
                </a:lnTo>
                <a:lnTo>
                  <a:pt x="1330" y="782"/>
                </a:lnTo>
                <a:lnTo>
                  <a:pt x="1320" y="786"/>
                </a:lnTo>
                <a:lnTo>
                  <a:pt x="1310" y="790"/>
                </a:lnTo>
                <a:lnTo>
                  <a:pt x="1300" y="790"/>
                </a:lnTo>
                <a:lnTo>
                  <a:pt x="1288" y="788"/>
                </a:lnTo>
                <a:lnTo>
                  <a:pt x="1278" y="784"/>
                </a:lnTo>
                <a:lnTo>
                  <a:pt x="1268" y="780"/>
                </a:lnTo>
                <a:lnTo>
                  <a:pt x="1246" y="768"/>
                </a:lnTo>
                <a:lnTo>
                  <a:pt x="1228" y="752"/>
                </a:lnTo>
                <a:lnTo>
                  <a:pt x="1210" y="734"/>
                </a:lnTo>
                <a:lnTo>
                  <a:pt x="1196" y="716"/>
                </a:lnTo>
                <a:lnTo>
                  <a:pt x="1186" y="700"/>
                </a:lnTo>
                <a:lnTo>
                  <a:pt x="1176" y="682"/>
                </a:lnTo>
                <a:lnTo>
                  <a:pt x="1168" y="660"/>
                </a:lnTo>
                <a:lnTo>
                  <a:pt x="1162" y="638"/>
                </a:lnTo>
                <a:lnTo>
                  <a:pt x="1156" y="612"/>
                </a:lnTo>
                <a:lnTo>
                  <a:pt x="1156" y="588"/>
                </a:lnTo>
                <a:lnTo>
                  <a:pt x="1158" y="576"/>
                </a:lnTo>
                <a:lnTo>
                  <a:pt x="1160" y="566"/>
                </a:lnTo>
                <a:lnTo>
                  <a:pt x="1164" y="556"/>
                </a:lnTo>
                <a:lnTo>
                  <a:pt x="1170" y="546"/>
                </a:lnTo>
                <a:lnTo>
                  <a:pt x="1178" y="538"/>
                </a:lnTo>
                <a:lnTo>
                  <a:pt x="1186" y="532"/>
                </a:lnTo>
                <a:lnTo>
                  <a:pt x="1198" y="528"/>
                </a:lnTo>
                <a:lnTo>
                  <a:pt x="1206" y="526"/>
                </a:lnTo>
                <a:lnTo>
                  <a:pt x="1216" y="524"/>
                </a:lnTo>
                <a:lnTo>
                  <a:pt x="1224" y="526"/>
                </a:lnTo>
                <a:lnTo>
                  <a:pt x="1240" y="532"/>
                </a:lnTo>
                <a:lnTo>
                  <a:pt x="1254" y="540"/>
                </a:lnTo>
                <a:lnTo>
                  <a:pt x="1268" y="548"/>
                </a:lnTo>
                <a:lnTo>
                  <a:pt x="1284" y="554"/>
                </a:lnTo>
                <a:lnTo>
                  <a:pt x="1292" y="556"/>
                </a:lnTo>
                <a:lnTo>
                  <a:pt x="1302" y="554"/>
                </a:lnTo>
                <a:lnTo>
                  <a:pt x="1312" y="552"/>
                </a:lnTo>
                <a:lnTo>
                  <a:pt x="1322" y="546"/>
                </a:lnTo>
                <a:lnTo>
                  <a:pt x="1328" y="540"/>
                </a:lnTo>
                <a:lnTo>
                  <a:pt x="1334" y="532"/>
                </a:lnTo>
                <a:lnTo>
                  <a:pt x="1336" y="522"/>
                </a:lnTo>
                <a:lnTo>
                  <a:pt x="1336" y="510"/>
                </a:lnTo>
                <a:lnTo>
                  <a:pt x="1334" y="484"/>
                </a:lnTo>
                <a:lnTo>
                  <a:pt x="1328" y="462"/>
                </a:lnTo>
                <a:lnTo>
                  <a:pt x="1198" y="238"/>
                </a:lnTo>
                <a:lnTo>
                  <a:pt x="924" y="238"/>
                </a:lnTo>
                <a:lnTo>
                  <a:pt x="902" y="230"/>
                </a:lnTo>
                <a:lnTo>
                  <a:pt x="898" y="228"/>
                </a:lnTo>
                <a:lnTo>
                  <a:pt x="896" y="226"/>
                </a:lnTo>
                <a:lnTo>
                  <a:pt x="894" y="226"/>
                </a:lnTo>
                <a:lnTo>
                  <a:pt x="892" y="224"/>
                </a:lnTo>
                <a:lnTo>
                  <a:pt x="890" y="224"/>
                </a:lnTo>
                <a:lnTo>
                  <a:pt x="888" y="222"/>
                </a:lnTo>
                <a:lnTo>
                  <a:pt x="886" y="220"/>
                </a:lnTo>
                <a:lnTo>
                  <a:pt x="884" y="220"/>
                </a:lnTo>
                <a:lnTo>
                  <a:pt x="882" y="218"/>
                </a:lnTo>
                <a:lnTo>
                  <a:pt x="880" y="216"/>
                </a:lnTo>
                <a:lnTo>
                  <a:pt x="878" y="214"/>
                </a:lnTo>
                <a:lnTo>
                  <a:pt x="876" y="212"/>
                </a:lnTo>
                <a:lnTo>
                  <a:pt x="874" y="210"/>
                </a:lnTo>
                <a:lnTo>
                  <a:pt x="874" y="208"/>
                </a:lnTo>
                <a:lnTo>
                  <a:pt x="872" y="206"/>
                </a:lnTo>
                <a:lnTo>
                  <a:pt x="870" y="204"/>
                </a:lnTo>
                <a:lnTo>
                  <a:pt x="870" y="202"/>
                </a:lnTo>
                <a:lnTo>
                  <a:pt x="868" y="200"/>
                </a:lnTo>
                <a:lnTo>
                  <a:pt x="868" y="198"/>
                </a:lnTo>
                <a:lnTo>
                  <a:pt x="868" y="194"/>
                </a:lnTo>
                <a:lnTo>
                  <a:pt x="870" y="182"/>
                </a:lnTo>
                <a:lnTo>
                  <a:pt x="872" y="172"/>
                </a:lnTo>
                <a:lnTo>
                  <a:pt x="876" y="164"/>
                </a:lnTo>
                <a:lnTo>
                  <a:pt x="880" y="158"/>
                </a:lnTo>
                <a:lnTo>
                  <a:pt x="894" y="148"/>
                </a:lnTo>
                <a:lnTo>
                  <a:pt x="908" y="138"/>
                </a:lnTo>
                <a:lnTo>
                  <a:pt x="922" y="130"/>
                </a:lnTo>
                <a:lnTo>
                  <a:pt x="936" y="120"/>
                </a:lnTo>
                <a:lnTo>
                  <a:pt x="940" y="114"/>
                </a:lnTo>
                <a:lnTo>
                  <a:pt x="944" y="106"/>
                </a:lnTo>
                <a:lnTo>
                  <a:pt x="948" y="96"/>
                </a:lnTo>
                <a:lnTo>
                  <a:pt x="948" y="84"/>
                </a:lnTo>
                <a:lnTo>
                  <a:pt x="948" y="74"/>
                </a:lnTo>
                <a:lnTo>
                  <a:pt x="944" y="64"/>
                </a:lnTo>
                <a:lnTo>
                  <a:pt x="940" y="54"/>
                </a:lnTo>
                <a:lnTo>
                  <a:pt x="932" y="46"/>
                </a:lnTo>
                <a:lnTo>
                  <a:pt x="924" y="38"/>
                </a:lnTo>
                <a:lnTo>
                  <a:pt x="916" y="30"/>
                </a:lnTo>
                <a:lnTo>
                  <a:pt x="894" y="18"/>
                </a:lnTo>
                <a:lnTo>
                  <a:pt x="870" y="10"/>
                </a:lnTo>
                <a:lnTo>
                  <a:pt x="846" y="4"/>
                </a:lnTo>
                <a:lnTo>
                  <a:pt x="824" y="2"/>
                </a:lnTo>
                <a:lnTo>
                  <a:pt x="804" y="0"/>
                </a:lnTo>
                <a:lnTo>
                  <a:pt x="786" y="2"/>
                </a:lnTo>
                <a:lnTo>
                  <a:pt x="762" y="4"/>
                </a:lnTo>
                <a:lnTo>
                  <a:pt x="738" y="10"/>
                </a:lnTo>
                <a:lnTo>
                  <a:pt x="714" y="18"/>
                </a:lnTo>
                <a:lnTo>
                  <a:pt x="694" y="30"/>
                </a:lnTo>
                <a:lnTo>
                  <a:pt x="684" y="38"/>
                </a:lnTo>
                <a:lnTo>
                  <a:pt x="676" y="46"/>
                </a:lnTo>
                <a:lnTo>
                  <a:pt x="670" y="54"/>
                </a:lnTo>
                <a:lnTo>
                  <a:pt x="664" y="64"/>
                </a:lnTo>
                <a:lnTo>
                  <a:pt x="662" y="74"/>
                </a:lnTo>
                <a:lnTo>
                  <a:pt x="660" y="84"/>
                </a:lnTo>
                <a:lnTo>
                  <a:pt x="662" y="96"/>
                </a:lnTo>
                <a:lnTo>
                  <a:pt x="664" y="106"/>
                </a:lnTo>
                <a:lnTo>
                  <a:pt x="668" y="114"/>
                </a:lnTo>
                <a:lnTo>
                  <a:pt x="674" y="120"/>
                </a:lnTo>
                <a:lnTo>
                  <a:pt x="686" y="130"/>
                </a:lnTo>
                <a:lnTo>
                  <a:pt x="700" y="138"/>
                </a:lnTo>
                <a:lnTo>
                  <a:pt x="716" y="148"/>
                </a:lnTo>
                <a:lnTo>
                  <a:pt x="728" y="158"/>
                </a:lnTo>
                <a:lnTo>
                  <a:pt x="734" y="164"/>
                </a:lnTo>
                <a:lnTo>
                  <a:pt x="736" y="172"/>
                </a:lnTo>
                <a:lnTo>
                  <a:pt x="740" y="182"/>
                </a:lnTo>
                <a:lnTo>
                  <a:pt x="740" y="194"/>
                </a:lnTo>
                <a:lnTo>
                  <a:pt x="740" y="198"/>
                </a:lnTo>
                <a:lnTo>
                  <a:pt x="740" y="200"/>
                </a:lnTo>
                <a:lnTo>
                  <a:pt x="740" y="202"/>
                </a:lnTo>
                <a:lnTo>
                  <a:pt x="738" y="204"/>
                </a:lnTo>
                <a:lnTo>
                  <a:pt x="738" y="206"/>
                </a:lnTo>
                <a:lnTo>
                  <a:pt x="736" y="206"/>
                </a:lnTo>
                <a:lnTo>
                  <a:pt x="736" y="208"/>
                </a:lnTo>
                <a:lnTo>
                  <a:pt x="734" y="210"/>
                </a:lnTo>
                <a:lnTo>
                  <a:pt x="734" y="212"/>
                </a:lnTo>
                <a:lnTo>
                  <a:pt x="732" y="212"/>
                </a:lnTo>
                <a:lnTo>
                  <a:pt x="730" y="214"/>
                </a:lnTo>
                <a:lnTo>
                  <a:pt x="730" y="216"/>
                </a:lnTo>
                <a:lnTo>
                  <a:pt x="726" y="218"/>
                </a:lnTo>
                <a:lnTo>
                  <a:pt x="724" y="220"/>
                </a:lnTo>
                <a:lnTo>
                  <a:pt x="722" y="220"/>
                </a:lnTo>
                <a:lnTo>
                  <a:pt x="720" y="222"/>
                </a:lnTo>
                <a:lnTo>
                  <a:pt x="718" y="224"/>
                </a:lnTo>
                <a:lnTo>
                  <a:pt x="716" y="224"/>
                </a:lnTo>
                <a:lnTo>
                  <a:pt x="714" y="226"/>
                </a:lnTo>
                <a:lnTo>
                  <a:pt x="712" y="226"/>
                </a:lnTo>
                <a:lnTo>
                  <a:pt x="710" y="228"/>
                </a:lnTo>
                <a:lnTo>
                  <a:pt x="708" y="230"/>
                </a:lnTo>
                <a:lnTo>
                  <a:pt x="706" y="230"/>
                </a:lnTo>
                <a:lnTo>
                  <a:pt x="684" y="238"/>
                </a:lnTo>
                <a:lnTo>
                  <a:pt x="400" y="238"/>
                </a:lnTo>
                <a:lnTo>
                  <a:pt x="398" y="236"/>
                </a:lnTo>
                <a:lnTo>
                  <a:pt x="0" y="926"/>
                </a:lnTo>
                <a:lnTo>
                  <a:pt x="400" y="1618"/>
                </a:lnTo>
                <a:lnTo>
                  <a:pt x="1198" y="1618"/>
                </a:lnTo>
                <a:lnTo>
                  <a:pt x="1200" y="1618"/>
                </a:lnTo>
                <a:lnTo>
                  <a:pt x="1312" y="1426"/>
                </a:ln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algn="ctr"/>
            <a:endParaRPr lang="en-GB" sz="1350" dirty="0"/>
          </a:p>
          <a:p>
            <a:pPr algn="ctr"/>
            <a:endParaRPr lang="en-GB" sz="1050" dirty="0">
              <a:solidFill>
                <a:schemeClr val="bg1"/>
              </a:solidFill>
            </a:endParaRPr>
          </a:p>
          <a:p>
            <a:pPr algn="ctr"/>
            <a:endParaRPr lang="en-GB" sz="1050" dirty="0">
              <a:solidFill>
                <a:schemeClr val="bg1"/>
              </a:solidFill>
            </a:endParaRPr>
          </a:p>
          <a:p>
            <a:pPr algn="ctr"/>
            <a:r>
              <a:rPr lang="en-GB" sz="1050" dirty="0">
                <a:solidFill>
                  <a:schemeClr val="bg1"/>
                </a:solidFill>
              </a:rPr>
              <a:t>physical environment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7" y="1476646"/>
            <a:ext cx="5539378" cy="3685667"/>
          </a:xfrm>
          <a:prstGeom prst="rect">
            <a:avLst/>
          </a:prstGeom>
          <a:effectLst>
            <a:softEdge rad="63500"/>
          </a:effec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301970" y="223257"/>
          <a:ext cx="4414992" cy="2498968"/>
        </p:xfrm>
        <a:graphic>
          <a:graphicData uri="http://schemas.openxmlformats.org/drawingml/2006/table">
            <a:tbl>
              <a:tblPr firstRow="1" firstCol="1" bandRow="1">
                <a:effectLst>
                  <a:reflection blurRad="6350" stA="52000" endA="300" endPos="35000" dir="5400000" sy="-100000" algn="bl" rotWithShape="0"/>
                </a:effectLst>
                <a:tableStyleId>{46F890A9-2807-4EBB-B81D-B2AA78EC7F39}</a:tableStyleId>
              </a:tblPr>
              <a:tblGrid>
                <a:gridCol w="1471664">
                  <a:extLst>
                    <a:ext uri="{9D8B030D-6E8A-4147-A177-3AD203B41FA5}">
                      <a16:colId xmlns:a16="http://schemas.microsoft.com/office/drawing/2014/main" val="705372822"/>
                    </a:ext>
                  </a:extLst>
                </a:gridCol>
                <a:gridCol w="1471664">
                  <a:extLst>
                    <a:ext uri="{9D8B030D-6E8A-4147-A177-3AD203B41FA5}">
                      <a16:colId xmlns:a16="http://schemas.microsoft.com/office/drawing/2014/main" val="3205206258"/>
                    </a:ext>
                  </a:extLst>
                </a:gridCol>
                <a:gridCol w="1471664">
                  <a:extLst>
                    <a:ext uri="{9D8B030D-6E8A-4147-A177-3AD203B41FA5}">
                      <a16:colId xmlns:a16="http://schemas.microsoft.com/office/drawing/2014/main" val="2852517522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Year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DengXi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Phase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DengXi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 of Rooms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93919511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2010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Experimental phase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 TRx Rooms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184270387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2011 (April to July)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Phase 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43 TR+ Rooms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872000116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2011 (Dec)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Phase 1A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 TR+ Rooms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2722635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2012 (April to July)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Phase 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DengXi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40 TR+ Rooms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320829659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2016 (April to July)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Phase 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DengXian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 TR+ Rooms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DengXian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98323291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83189" y="3219823"/>
            <a:ext cx="41070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SG" sz="3300" b="1" baseline="-25000" dirty="0">
                <a:solidFill>
                  <a:srgbClr val="C00000"/>
                </a:solidFill>
                <a:latin typeface="Arial" charset="0"/>
                <a:ea typeface="ＭＳ Ｐゴシック" pitchFamily="64" charset="-128"/>
              </a:rPr>
              <a:t>Total of 108 rooms converted</a:t>
            </a:r>
            <a:endParaRPr lang="en-US" sz="3300" b="1" baseline="-25000" dirty="0">
              <a:solidFill>
                <a:srgbClr val="C00000"/>
              </a:solidFill>
              <a:latin typeface="Arial" charset="0"/>
              <a:ea typeface="ＭＳ Ｐゴシック" pitchFamily="6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31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1547664" y="87475"/>
            <a:ext cx="1318022" cy="1320403"/>
          </a:xfrm>
          <a:custGeom>
            <a:avLst/>
            <a:gdLst>
              <a:gd name="T0" fmla="*/ 1476793 w 1616"/>
              <a:gd name="T1" fmla="*/ 1514628 h 1618"/>
              <a:gd name="T2" fmla="*/ 1518117 w 1616"/>
              <a:gd name="T3" fmla="*/ 1521156 h 1618"/>
              <a:gd name="T4" fmla="*/ 1537692 w 1616"/>
              <a:gd name="T5" fmla="*/ 1579913 h 1618"/>
              <a:gd name="T6" fmla="*/ 1557266 w 1616"/>
              <a:gd name="T7" fmla="*/ 1640847 h 1618"/>
              <a:gd name="T8" fmla="*/ 1600765 w 1616"/>
              <a:gd name="T9" fmla="*/ 1656080 h 1618"/>
              <a:gd name="T10" fmla="*/ 1679064 w 1616"/>
              <a:gd name="T11" fmla="*/ 1614732 h 1618"/>
              <a:gd name="T12" fmla="*/ 1735612 w 1616"/>
              <a:gd name="T13" fmla="*/ 1540742 h 1618"/>
              <a:gd name="T14" fmla="*/ 1755187 w 1616"/>
              <a:gd name="T15" fmla="*/ 1425404 h 1618"/>
              <a:gd name="T16" fmla="*/ 1724738 w 1616"/>
              <a:gd name="T17" fmla="*/ 1377528 h 1618"/>
              <a:gd name="T18" fmla="*/ 1683414 w 1616"/>
              <a:gd name="T19" fmla="*/ 1370999 h 1618"/>
              <a:gd name="T20" fmla="*/ 1609465 w 1616"/>
              <a:gd name="T21" fmla="*/ 1401466 h 1618"/>
              <a:gd name="T22" fmla="*/ 1570316 w 1616"/>
              <a:gd name="T23" fmla="*/ 1386232 h 1618"/>
              <a:gd name="T24" fmla="*/ 1570316 w 1616"/>
              <a:gd name="T25" fmla="*/ 1303537 h 1618"/>
              <a:gd name="T26" fmla="*/ 1589891 w 1616"/>
              <a:gd name="T27" fmla="*/ 755138 h 1618"/>
              <a:gd name="T28" fmla="*/ 1515942 w 1616"/>
              <a:gd name="T29" fmla="*/ 711614 h 1618"/>
              <a:gd name="T30" fmla="*/ 1483318 w 1616"/>
              <a:gd name="T31" fmla="*/ 737728 h 1618"/>
              <a:gd name="T32" fmla="*/ 1472443 w 1616"/>
              <a:gd name="T33" fmla="*/ 818247 h 1618"/>
              <a:gd name="T34" fmla="*/ 1446344 w 1616"/>
              <a:gd name="T35" fmla="*/ 850890 h 1618"/>
              <a:gd name="T36" fmla="*/ 1389795 w 1616"/>
              <a:gd name="T37" fmla="*/ 853066 h 1618"/>
              <a:gd name="T38" fmla="*/ 1300622 w 1616"/>
              <a:gd name="T39" fmla="*/ 779076 h 1618"/>
              <a:gd name="T40" fmla="*/ 1263648 w 1616"/>
              <a:gd name="T41" fmla="*/ 694204 h 1618"/>
              <a:gd name="T42" fmla="*/ 1265823 w 1616"/>
              <a:gd name="T43" fmla="*/ 604981 h 1618"/>
              <a:gd name="T44" fmla="*/ 1302797 w 1616"/>
              <a:gd name="T45" fmla="*/ 574514 h 1618"/>
              <a:gd name="T46" fmla="*/ 1363696 w 1616"/>
              <a:gd name="T47" fmla="*/ 587571 h 1618"/>
              <a:gd name="T48" fmla="*/ 1426769 w 1616"/>
              <a:gd name="T49" fmla="*/ 600628 h 1618"/>
              <a:gd name="T50" fmla="*/ 1452869 w 1616"/>
              <a:gd name="T51" fmla="*/ 567985 h 1618"/>
              <a:gd name="T52" fmla="*/ 1302797 w 1616"/>
              <a:gd name="T53" fmla="*/ 258967 h 1618"/>
              <a:gd name="T54" fmla="*/ 980904 w 1616"/>
              <a:gd name="T55" fmla="*/ 250262 h 1618"/>
              <a:gd name="T56" fmla="*/ 974379 w 1616"/>
              <a:gd name="T57" fmla="*/ 245909 h 1618"/>
              <a:gd name="T58" fmla="*/ 967854 w 1616"/>
              <a:gd name="T59" fmla="*/ 243733 h 1618"/>
              <a:gd name="T60" fmla="*/ 963504 w 1616"/>
              <a:gd name="T61" fmla="*/ 239381 h 1618"/>
              <a:gd name="T62" fmla="*/ 956979 w 1616"/>
              <a:gd name="T63" fmla="*/ 235028 h 1618"/>
              <a:gd name="T64" fmla="*/ 952629 w 1616"/>
              <a:gd name="T65" fmla="*/ 230676 h 1618"/>
              <a:gd name="T66" fmla="*/ 950454 w 1616"/>
              <a:gd name="T67" fmla="*/ 226324 h 1618"/>
              <a:gd name="T68" fmla="*/ 948279 w 1616"/>
              <a:gd name="T69" fmla="*/ 224147 h 1618"/>
              <a:gd name="T70" fmla="*/ 943930 w 1616"/>
              <a:gd name="T71" fmla="*/ 217619 h 1618"/>
              <a:gd name="T72" fmla="*/ 943930 w 1616"/>
              <a:gd name="T73" fmla="*/ 211090 h 1618"/>
              <a:gd name="T74" fmla="*/ 943930 w 1616"/>
              <a:gd name="T75" fmla="*/ 211090 h 1618"/>
              <a:gd name="T76" fmla="*/ 972204 w 1616"/>
              <a:gd name="T77" fmla="*/ 161038 h 1618"/>
              <a:gd name="T78" fmla="*/ 1026578 w 1616"/>
              <a:gd name="T79" fmla="*/ 115338 h 1618"/>
              <a:gd name="T80" fmla="*/ 1026578 w 1616"/>
              <a:gd name="T81" fmla="*/ 69638 h 1618"/>
              <a:gd name="T82" fmla="*/ 972204 w 1616"/>
              <a:gd name="T83" fmla="*/ 19586 h 1618"/>
              <a:gd name="T84" fmla="*/ 874331 w 1616"/>
              <a:gd name="T85" fmla="*/ 0 h 1618"/>
              <a:gd name="T86" fmla="*/ 754709 w 1616"/>
              <a:gd name="T87" fmla="*/ 32643 h 1618"/>
              <a:gd name="T88" fmla="*/ 719909 w 1616"/>
              <a:gd name="T89" fmla="*/ 80519 h 1618"/>
              <a:gd name="T90" fmla="*/ 726434 w 1616"/>
              <a:gd name="T91" fmla="*/ 124043 h 1618"/>
              <a:gd name="T92" fmla="*/ 791683 w 1616"/>
              <a:gd name="T93" fmla="*/ 171919 h 1618"/>
              <a:gd name="T94" fmla="*/ 804733 w 1616"/>
              <a:gd name="T95" fmla="*/ 211090 h 1618"/>
              <a:gd name="T96" fmla="*/ 804733 w 1616"/>
              <a:gd name="T97" fmla="*/ 211090 h 1618"/>
              <a:gd name="T98" fmla="*/ 804733 w 1616"/>
              <a:gd name="T99" fmla="*/ 219795 h 1618"/>
              <a:gd name="T100" fmla="*/ 802558 w 1616"/>
              <a:gd name="T101" fmla="*/ 224147 h 1618"/>
              <a:gd name="T102" fmla="*/ 798208 w 1616"/>
              <a:gd name="T103" fmla="*/ 228500 h 1618"/>
              <a:gd name="T104" fmla="*/ 796033 w 1616"/>
              <a:gd name="T105" fmla="*/ 230676 h 1618"/>
              <a:gd name="T106" fmla="*/ 789508 w 1616"/>
              <a:gd name="T107" fmla="*/ 237205 h 1618"/>
              <a:gd name="T108" fmla="*/ 785158 w 1616"/>
              <a:gd name="T109" fmla="*/ 239381 h 1618"/>
              <a:gd name="T110" fmla="*/ 778633 w 1616"/>
              <a:gd name="T111" fmla="*/ 243733 h 1618"/>
              <a:gd name="T112" fmla="*/ 774283 w 1616"/>
              <a:gd name="T113" fmla="*/ 245909 h 1618"/>
              <a:gd name="T114" fmla="*/ 767758 w 1616"/>
              <a:gd name="T115" fmla="*/ 250262 h 1618"/>
              <a:gd name="T116" fmla="*/ 0 w 1616"/>
              <a:gd name="T117" fmla="*/ 1007576 h 161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616" h="1618">
                <a:moveTo>
                  <a:pt x="1312" y="1426"/>
                </a:moveTo>
                <a:lnTo>
                  <a:pt x="1312" y="1426"/>
                </a:lnTo>
                <a:lnTo>
                  <a:pt x="1328" y="1410"/>
                </a:lnTo>
                <a:lnTo>
                  <a:pt x="1348" y="1396"/>
                </a:lnTo>
                <a:lnTo>
                  <a:pt x="1358" y="1392"/>
                </a:lnTo>
                <a:lnTo>
                  <a:pt x="1368" y="1388"/>
                </a:lnTo>
                <a:lnTo>
                  <a:pt x="1378" y="1388"/>
                </a:lnTo>
                <a:lnTo>
                  <a:pt x="1386" y="1390"/>
                </a:lnTo>
                <a:lnTo>
                  <a:pt x="1396" y="1398"/>
                </a:lnTo>
                <a:lnTo>
                  <a:pt x="1402" y="1404"/>
                </a:lnTo>
                <a:lnTo>
                  <a:pt x="1408" y="1412"/>
                </a:lnTo>
                <a:lnTo>
                  <a:pt x="1412" y="1420"/>
                </a:lnTo>
                <a:lnTo>
                  <a:pt x="1414" y="1436"/>
                </a:lnTo>
                <a:lnTo>
                  <a:pt x="1414" y="1452"/>
                </a:lnTo>
                <a:lnTo>
                  <a:pt x="1414" y="1470"/>
                </a:lnTo>
                <a:lnTo>
                  <a:pt x="1418" y="1486"/>
                </a:lnTo>
                <a:lnTo>
                  <a:pt x="1420" y="1494"/>
                </a:lnTo>
                <a:lnTo>
                  <a:pt x="1426" y="1502"/>
                </a:lnTo>
                <a:lnTo>
                  <a:pt x="1432" y="1508"/>
                </a:lnTo>
                <a:lnTo>
                  <a:pt x="1442" y="1516"/>
                </a:lnTo>
                <a:lnTo>
                  <a:pt x="1452" y="1520"/>
                </a:lnTo>
                <a:lnTo>
                  <a:pt x="1462" y="1522"/>
                </a:lnTo>
                <a:lnTo>
                  <a:pt x="1472" y="1522"/>
                </a:lnTo>
                <a:lnTo>
                  <a:pt x="1484" y="1522"/>
                </a:lnTo>
                <a:lnTo>
                  <a:pt x="1494" y="1518"/>
                </a:lnTo>
                <a:lnTo>
                  <a:pt x="1504" y="1514"/>
                </a:lnTo>
                <a:lnTo>
                  <a:pt x="1526" y="1500"/>
                </a:lnTo>
                <a:lnTo>
                  <a:pt x="1544" y="1484"/>
                </a:lnTo>
                <a:lnTo>
                  <a:pt x="1562" y="1466"/>
                </a:lnTo>
                <a:lnTo>
                  <a:pt x="1576" y="1448"/>
                </a:lnTo>
                <a:lnTo>
                  <a:pt x="1586" y="1432"/>
                </a:lnTo>
                <a:lnTo>
                  <a:pt x="1596" y="1416"/>
                </a:lnTo>
                <a:lnTo>
                  <a:pt x="1604" y="1394"/>
                </a:lnTo>
                <a:lnTo>
                  <a:pt x="1610" y="1370"/>
                </a:lnTo>
                <a:lnTo>
                  <a:pt x="1614" y="1346"/>
                </a:lnTo>
                <a:lnTo>
                  <a:pt x="1616" y="1322"/>
                </a:lnTo>
                <a:lnTo>
                  <a:pt x="1614" y="1310"/>
                </a:lnTo>
                <a:lnTo>
                  <a:pt x="1612" y="1298"/>
                </a:lnTo>
                <a:lnTo>
                  <a:pt x="1608" y="1288"/>
                </a:lnTo>
                <a:lnTo>
                  <a:pt x="1602" y="1280"/>
                </a:lnTo>
                <a:lnTo>
                  <a:pt x="1594" y="1272"/>
                </a:lnTo>
                <a:lnTo>
                  <a:pt x="1586" y="1266"/>
                </a:lnTo>
                <a:lnTo>
                  <a:pt x="1574" y="1262"/>
                </a:lnTo>
                <a:lnTo>
                  <a:pt x="1566" y="1258"/>
                </a:lnTo>
                <a:lnTo>
                  <a:pt x="1556" y="1258"/>
                </a:lnTo>
                <a:lnTo>
                  <a:pt x="1548" y="1260"/>
                </a:lnTo>
                <a:lnTo>
                  <a:pt x="1532" y="1266"/>
                </a:lnTo>
                <a:lnTo>
                  <a:pt x="1518" y="1274"/>
                </a:lnTo>
                <a:lnTo>
                  <a:pt x="1504" y="1282"/>
                </a:lnTo>
                <a:lnTo>
                  <a:pt x="1488" y="1288"/>
                </a:lnTo>
                <a:lnTo>
                  <a:pt x="1480" y="1288"/>
                </a:lnTo>
                <a:lnTo>
                  <a:pt x="1470" y="1288"/>
                </a:lnTo>
                <a:lnTo>
                  <a:pt x="1460" y="1286"/>
                </a:lnTo>
                <a:lnTo>
                  <a:pt x="1450" y="1280"/>
                </a:lnTo>
                <a:lnTo>
                  <a:pt x="1444" y="1274"/>
                </a:lnTo>
                <a:lnTo>
                  <a:pt x="1438" y="1266"/>
                </a:lnTo>
                <a:lnTo>
                  <a:pt x="1436" y="1256"/>
                </a:lnTo>
                <a:lnTo>
                  <a:pt x="1436" y="1244"/>
                </a:lnTo>
                <a:lnTo>
                  <a:pt x="1438" y="1220"/>
                </a:lnTo>
                <a:lnTo>
                  <a:pt x="1444" y="1198"/>
                </a:lnTo>
                <a:lnTo>
                  <a:pt x="1598" y="930"/>
                </a:lnTo>
                <a:lnTo>
                  <a:pt x="1600" y="926"/>
                </a:lnTo>
                <a:lnTo>
                  <a:pt x="1596" y="926"/>
                </a:lnTo>
                <a:lnTo>
                  <a:pt x="1462" y="694"/>
                </a:lnTo>
                <a:lnTo>
                  <a:pt x="1446" y="678"/>
                </a:lnTo>
                <a:lnTo>
                  <a:pt x="1426" y="664"/>
                </a:lnTo>
                <a:lnTo>
                  <a:pt x="1414" y="658"/>
                </a:lnTo>
                <a:lnTo>
                  <a:pt x="1404" y="656"/>
                </a:lnTo>
                <a:lnTo>
                  <a:pt x="1394" y="654"/>
                </a:lnTo>
                <a:lnTo>
                  <a:pt x="1386" y="658"/>
                </a:lnTo>
                <a:lnTo>
                  <a:pt x="1376" y="664"/>
                </a:lnTo>
                <a:lnTo>
                  <a:pt x="1368" y="672"/>
                </a:lnTo>
                <a:lnTo>
                  <a:pt x="1364" y="678"/>
                </a:lnTo>
                <a:lnTo>
                  <a:pt x="1360" y="686"/>
                </a:lnTo>
                <a:lnTo>
                  <a:pt x="1358" y="702"/>
                </a:lnTo>
                <a:lnTo>
                  <a:pt x="1358" y="720"/>
                </a:lnTo>
                <a:lnTo>
                  <a:pt x="1358" y="736"/>
                </a:lnTo>
                <a:lnTo>
                  <a:pt x="1354" y="752"/>
                </a:lnTo>
                <a:lnTo>
                  <a:pt x="1352" y="760"/>
                </a:lnTo>
                <a:lnTo>
                  <a:pt x="1346" y="768"/>
                </a:lnTo>
                <a:lnTo>
                  <a:pt x="1340" y="776"/>
                </a:lnTo>
                <a:lnTo>
                  <a:pt x="1330" y="782"/>
                </a:lnTo>
                <a:lnTo>
                  <a:pt x="1320" y="786"/>
                </a:lnTo>
                <a:lnTo>
                  <a:pt x="1310" y="790"/>
                </a:lnTo>
                <a:lnTo>
                  <a:pt x="1300" y="790"/>
                </a:lnTo>
                <a:lnTo>
                  <a:pt x="1288" y="788"/>
                </a:lnTo>
                <a:lnTo>
                  <a:pt x="1278" y="784"/>
                </a:lnTo>
                <a:lnTo>
                  <a:pt x="1268" y="780"/>
                </a:lnTo>
                <a:lnTo>
                  <a:pt x="1246" y="768"/>
                </a:lnTo>
                <a:lnTo>
                  <a:pt x="1228" y="752"/>
                </a:lnTo>
                <a:lnTo>
                  <a:pt x="1210" y="734"/>
                </a:lnTo>
                <a:lnTo>
                  <a:pt x="1196" y="716"/>
                </a:lnTo>
                <a:lnTo>
                  <a:pt x="1186" y="700"/>
                </a:lnTo>
                <a:lnTo>
                  <a:pt x="1176" y="682"/>
                </a:lnTo>
                <a:lnTo>
                  <a:pt x="1168" y="660"/>
                </a:lnTo>
                <a:lnTo>
                  <a:pt x="1162" y="638"/>
                </a:lnTo>
                <a:lnTo>
                  <a:pt x="1156" y="612"/>
                </a:lnTo>
                <a:lnTo>
                  <a:pt x="1156" y="588"/>
                </a:lnTo>
                <a:lnTo>
                  <a:pt x="1158" y="576"/>
                </a:lnTo>
                <a:lnTo>
                  <a:pt x="1160" y="566"/>
                </a:lnTo>
                <a:lnTo>
                  <a:pt x="1164" y="556"/>
                </a:lnTo>
                <a:lnTo>
                  <a:pt x="1170" y="546"/>
                </a:lnTo>
                <a:lnTo>
                  <a:pt x="1178" y="538"/>
                </a:lnTo>
                <a:lnTo>
                  <a:pt x="1186" y="532"/>
                </a:lnTo>
                <a:lnTo>
                  <a:pt x="1198" y="528"/>
                </a:lnTo>
                <a:lnTo>
                  <a:pt x="1206" y="526"/>
                </a:lnTo>
                <a:lnTo>
                  <a:pt x="1216" y="524"/>
                </a:lnTo>
                <a:lnTo>
                  <a:pt x="1224" y="526"/>
                </a:lnTo>
                <a:lnTo>
                  <a:pt x="1240" y="532"/>
                </a:lnTo>
                <a:lnTo>
                  <a:pt x="1254" y="540"/>
                </a:lnTo>
                <a:lnTo>
                  <a:pt x="1268" y="548"/>
                </a:lnTo>
                <a:lnTo>
                  <a:pt x="1284" y="554"/>
                </a:lnTo>
                <a:lnTo>
                  <a:pt x="1292" y="556"/>
                </a:lnTo>
                <a:lnTo>
                  <a:pt x="1302" y="554"/>
                </a:lnTo>
                <a:lnTo>
                  <a:pt x="1312" y="552"/>
                </a:lnTo>
                <a:lnTo>
                  <a:pt x="1322" y="546"/>
                </a:lnTo>
                <a:lnTo>
                  <a:pt x="1328" y="540"/>
                </a:lnTo>
                <a:lnTo>
                  <a:pt x="1334" y="532"/>
                </a:lnTo>
                <a:lnTo>
                  <a:pt x="1336" y="522"/>
                </a:lnTo>
                <a:lnTo>
                  <a:pt x="1336" y="510"/>
                </a:lnTo>
                <a:lnTo>
                  <a:pt x="1334" y="484"/>
                </a:lnTo>
                <a:lnTo>
                  <a:pt x="1328" y="462"/>
                </a:lnTo>
                <a:lnTo>
                  <a:pt x="1198" y="238"/>
                </a:lnTo>
                <a:lnTo>
                  <a:pt x="924" y="238"/>
                </a:lnTo>
                <a:lnTo>
                  <a:pt x="902" y="230"/>
                </a:lnTo>
                <a:lnTo>
                  <a:pt x="898" y="228"/>
                </a:lnTo>
                <a:lnTo>
                  <a:pt x="896" y="226"/>
                </a:lnTo>
                <a:lnTo>
                  <a:pt x="894" y="226"/>
                </a:lnTo>
                <a:lnTo>
                  <a:pt x="892" y="224"/>
                </a:lnTo>
                <a:lnTo>
                  <a:pt x="890" y="224"/>
                </a:lnTo>
                <a:lnTo>
                  <a:pt x="888" y="222"/>
                </a:lnTo>
                <a:lnTo>
                  <a:pt x="886" y="220"/>
                </a:lnTo>
                <a:lnTo>
                  <a:pt x="884" y="220"/>
                </a:lnTo>
                <a:lnTo>
                  <a:pt x="882" y="218"/>
                </a:lnTo>
                <a:lnTo>
                  <a:pt x="880" y="216"/>
                </a:lnTo>
                <a:lnTo>
                  <a:pt x="878" y="214"/>
                </a:lnTo>
                <a:lnTo>
                  <a:pt x="876" y="212"/>
                </a:lnTo>
                <a:lnTo>
                  <a:pt x="874" y="210"/>
                </a:lnTo>
                <a:lnTo>
                  <a:pt x="874" y="208"/>
                </a:lnTo>
                <a:lnTo>
                  <a:pt x="872" y="206"/>
                </a:lnTo>
                <a:lnTo>
                  <a:pt x="870" y="204"/>
                </a:lnTo>
                <a:lnTo>
                  <a:pt x="870" y="202"/>
                </a:lnTo>
                <a:lnTo>
                  <a:pt x="868" y="200"/>
                </a:lnTo>
                <a:lnTo>
                  <a:pt x="868" y="198"/>
                </a:lnTo>
                <a:lnTo>
                  <a:pt x="868" y="194"/>
                </a:lnTo>
                <a:lnTo>
                  <a:pt x="870" y="182"/>
                </a:lnTo>
                <a:lnTo>
                  <a:pt x="872" y="172"/>
                </a:lnTo>
                <a:lnTo>
                  <a:pt x="876" y="164"/>
                </a:lnTo>
                <a:lnTo>
                  <a:pt x="880" y="158"/>
                </a:lnTo>
                <a:lnTo>
                  <a:pt x="894" y="148"/>
                </a:lnTo>
                <a:lnTo>
                  <a:pt x="908" y="138"/>
                </a:lnTo>
                <a:lnTo>
                  <a:pt x="922" y="130"/>
                </a:lnTo>
                <a:lnTo>
                  <a:pt x="936" y="120"/>
                </a:lnTo>
                <a:lnTo>
                  <a:pt x="940" y="114"/>
                </a:lnTo>
                <a:lnTo>
                  <a:pt x="944" y="106"/>
                </a:lnTo>
                <a:lnTo>
                  <a:pt x="948" y="96"/>
                </a:lnTo>
                <a:lnTo>
                  <a:pt x="948" y="84"/>
                </a:lnTo>
                <a:lnTo>
                  <a:pt x="948" y="74"/>
                </a:lnTo>
                <a:lnTo>
                  <a:pt x="944" y="64"/>
                </a:lnTo>
                <a:lnTo>
                  <a:pt x="940" y="54"/>
                </a:lnTo>
                <a:lnTo>
                  <a:pt x="932" y="46"/>
                </a:lnTo>
                <a:lnTo>
                  <a:pt x="924" y="38"/>
                </a:lnTo>
                <a:lnTo>
                  <a:pt x="916" y="30"/>
                </a:lnTo>
                <a:lnTo>
                  <a:pt x="894" y="18"/>
                </a:lnTo>
                <a:lnTo>
                  <a:pt x="870" y="10"/>
                </a:lnTo>
                <a:lnTo>
                  <a:pt x="846" y="4"/>
                </a:lnTo>
                <a:lnTo>
                  <a:pt x="824" y="2"/>
                </a:lnTo>
                <a:lnTo>
                  <a:pt x="804" y="0"/>
                </a:lnTo>
                <a:lnTo>
                  <a:pt x="786" y="2"/>
                </a:lnTo>
                <a:lnTo>
                  <a:pt x="762" y="4"/>
                </a:lnTo>
                <a:lnTo>
                  <a:pt x="738" y="10"/>
                </a:lnTo>
                <a:lnTo>
                  <a:pt x="714" y="18"/>
                </a:lnTo>
                <a:lnTo>
                  <a:pt x="694" y="30"/>
                </a:lnTo>
                <a:lnTo>
                  <a:pt x="684" y="38"/>
                </a:lnTo>
                <a:lnTo>
                  <a:pt x="676" y="46"/>
                </a:lnTo>
                <a:lnTo>
                  <a:pt x="670" y="54"/>
                </a:lnTo>
                <a:lnTo>
                  <a:pt x="664" y="64"/>
                </a:lnTo>
                <a:lnTo>
                  <a:pt x="662" y="74"/>
                </a:lnTo>
                <a:lnTo>
                  <a:pt x="660" y="84"/>
                </a:lnTo>
                <a:lnTo>
                  <a:pt x="662" y="96"/>
                </a:lnTo>
                <a:lnTo>
                  <a:pt x="664" y="106"/>
                </a:lnTo>
                <a:lnTo>
                  <a:pt x="668" y="114"/>
                </a:lnTo>
                <a:lnTo>
                  <a:pt x="674" y="120"/>
                </a:lnTo>
                <a:lnTo>
                  <a:pt x="686" y="130"/>
                </a:lnTo>
                <a:lnTo>
                  <a:pt x="700" y="138"/>
                </a:lnTo>
                <a:lnTo>
                  <a:pt x="716" y="148"/>
                </a:lnTo>
                <a:lnTo>
                  <a:pt x="728" y="158"/>
                </a:lnTo>
                <a:lnTo>
                  <a:pt x="734" y="164"/>
                </a:lnTo>
                <a:lnTo>
                  <a:pt x="736" y="172"/>
                </a:lnTo>
                <a:lnTo>
                  <a:pt x="740" y="182"/>
                </a:lnTo>
                <a:lnTo>
                  <a:pt x="740" y="194"/>
                </a:lnTo>
                <a:lnTo>
                  <a:pt x="740" y="198"/>
                </a:lnTo>
                <a:lnTo>
                  <a:pt x="740" y="200"/>
                </a:lnTo>
                <a:lnTo>
                  <a:pt x="740" y="202"/>
                </a:lnTo>
                <a:lnTo>
                  <a:pt x="738" y="204"/>
                </a:lnTo>
                <a:lnTo>
                  <a:pt x="738" y="206"/>
                </a:lnTo>
                <a:lnTo>
                  <a:pt x="736" y="206"/>
                </a:lnTo>
                <a:lnTo>
                  <a:pt x="736" y="208"/>
                </a:lnTo>
                <a:lnTo>
                  <a:pt x="734" y="210"/>
                </a:lnTo>
                <a:lnTo>
                  <a:pt x="734" y="212"/>
                </a:lnTo>
                <a:lnTo>
                  <a:pt x="732" y="212"/>
                </a:lnTo>
                <a:lnTo>
                  <a:pt x="730" y="214"/>
                </a:lnTo>
                <a:lnTo>
                  <a:pt x="730" y="216"/>
                </a:lnTo>
                <a:lnTo>
                  <a:pt x="726" y="218"/>
                </a:lnTo>
                <a:lnTo>
                  <a:pt x="724" y="220"/>
                </a:lnTo>
                <a:lnTo>
                  <a:pt x="722" y="220"/>
                </a:lnTo>
                <a:lnTo>
                  <a:pt x="720" y="222"/>
                </a:lnTo>
                <a:lnTo>
                  <a:pt x="718" y="224"/>
                </a:lnTo>
                <a:lnTo>
                  <a:pt x="716" y="224"/>
                </a:lnTo>
                <a:lnTo>
                  <a:pt x="714" y="226"/>
                </a:lnTo>
                <a:lnTo>
                  <a:pt x="712" y="226"/>
                </a:lnTo>
                <a:lnTo>
                  <a:pt x="710" y="228"/>
                </a:lnTo>
                <a:lnTo>
                  <a:pt x="708" y="230"/>
                </a:lnTo>
                <a:lnTo>
                  <a:pt x="706" y="230"/>
                </a:lnTo>
                <a:lnTo>
                  <a:pt x="684" y="238"/>
                </a:lnTo>
                <a:lnTo>
                  <a:pt x="400" y="238"/>
                </a:lnTo>
                <a:lnTo>
                  <a:pt x="398" y="236"/>
                </a:lnTo>
                <a:lnTo>
                  <a:pt x="0" y="926"/>
                </a:lnTo>
                <a:lnTo>
                  <a:pt x="400" y="1618"/>
                </a:lnTo>
                <a:lnTo>
                  <a:pt x="1198" y="1618"/>
                </a:lnTo>
                <a:lnTo>
                  <a:pt x="1200" y="1618"/>
                </a:lnTo>
                <a:lnTo>
                  <a:pt x="1312" y="1426"/>
                </a:ln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rgbClr val="5F5F5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algn="ctr"/>
            <a:endParaRPr lang="en-GB" sz="1350" dirty="0"/>
          </a:p>
          <a:p>
            <a:pPr algn="ctr"/>
            <a:endParaRPr lang="en-GB" sz="1050" dirty="0">
              <a:solidFill>
                <a:schemeClr val="bg1"/>
              </a:solidFill>
            </a:endParaRPr>
          </a:p>
          <a:p>
            <a:pPr algn="ctr"/>
            <a:endParaRPr lang="en-GB" sz="1050" dirty="0">
              <a:solidFill>
                <a:schemeClr val="bg1"/>
              </a:solidFill>
            </a:endParaRPr>
          </a:p>
          <a:p>
            <a:pPr algn="ctr"/>
            <a:r>
              <a:rPr lang="en-GB" sz="1050" dirty="0">
                <a:solidFill>
                  <a:schemeClr val="bg1"/>
                </a:solidFill>
              </a:rPr>
              <a:t>physical environment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3568" y="1485901"/>
            <a:ext cx="7938882" cy="31607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-US" sz="21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Desirable features of learning spaces</a:t>
            </a:r>
          </a:p>
          <a:p>
            <a:r>
              <a:rPr lang="en-US" sz="2400" kern="0" dirty="0">
                <a:solidFill>
                  <a:srgbClr val="0070C0"/>
                </a:solidFill>
              </a:rPr>
              <a:t>Maximize ability for student-student collaboration and student-teacher interaction</a:t>
            </a:r>
          </a:p>
          <a:p>
            <a:r>
              <a:rPr lang="en-US" sz="2400" kern="0" dirty="0">
                <a:solidFill>
                  <a:srgbClr val="0070C0"/>
                </a:solidFill>
              </a:rPr>
              <a:t>Enable student work to be “visible”</a:t>
            </a:r>
          </a:p>
          <a:p>
            <a:r>
              <a:rPr lang="en-US" sz="2400" kern="0" dirty="0">
                <a:solidFill>
                  <a:srgbClr val="0070C0"/>
                </a:solidFill>
              </a:rPr>
              <a:t>Enable networked learning within the classroom and reaching outside classroom</a:t>
            </a:r>
          </a:p>
          <a:p>
            <a:pPr>
              <a:buFontTx/>
              <a:buNone/>
            </a:pPr>
            <a:endParaRPr lang="en-US" sz="2400" kern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Tx/>
              <a:buNone/>
            </a:pPr>
            <a:endParaRPr lang="en-US" sz="2100" kern="0" dirty="0"/>
          </a:p>
          <a:p>
            <a:pPr>
              <a:buFontTx/>
              <a:buNone/>
            </a:pPr>
            <a:endParaRPr lang="en-US" sz="1350" i="1" kern="0" dirty="0"/>
          </a:p>
        </p:txBody>
      </p:sp>
    </p:spTree>
    <p:extLst>
      <p:ext uri="{BB962C8B-B14F-4D97-AF65-F5344CB8AC3E}">
        <p14:creationId xmlns:p14="http://schemas.microsoft.com/office/powerpoint/2010/main" val="228583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</TotalTime>
  <Words>1095</Words>
  <Application>Microsoft Office PowerPoint</Application>
  <PresentationFormat>On-screen Show (16:9)</PresentationFormat>
  <Paragraphs>220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DengXian</vt:lpstr>
      <vt:lpstr>ＭＳ Ｐゴシック</vt:lpstr>
      <vt:lpstr>Arial</vt:lpstr>
      <vt:lpstr>Calibri</vt:lpstr>
      <vt:lpstr>Office Theme</vt:lpstr>
      <vt:lpstr>  “Integrating learning and teaching research, evaluation, and practice to create NTU education environment”</vt:lpstr>
      <vt:lpstr>PowerPoint Presentation</vt:lpstr>
      <vt:lpstr>University as a learning institution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 informal spaces</vt:lpstr>
      <vt:lpstr>Research questions</vt:lpstr>
      <vt:lpstr>Factors affecting satisfaction</vt:lpstr>
      <vt:lpstr>PowerPoint Presentation</vt:lpstr>
      <vt:lpstr>Convenience vs. Community</vt:lpstr>
      <vt:lpstr>Satisfaction – Convenience vs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Innovations in teaching focuses on educational technology, social media and NTU case studies</vt:lpstr>
      <vt:lpstr>PowerPoint Presentation</vt:lpstr>
      <vt:lpstr>PowerPoint Presentation</vt:lpstr>
      <vt:lpstr>PowerPoint Presentation</vt:lpstr>
      <vt:lpstr>Centre for Research and Development in Learning (CRADLE)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Presenatation Title</dc:title>
  <dc:creator>B Elzer</dc:creator>
  <cp:lastModifiedBy>Peter David Looker (Dr)</cp:lastModifiedBy>
  <cp:revision>53</cp:revision>
  <dcterms:created xsi:type="dcterms:W3CDTF">2017-05-14T01:29:56Z</dcterms:created>
  <dcterms:modified xsi:type="dcterms:W3CDTF">2018-01-11T23:31:14Z</dcterms:modified>
</cp:coreProperties>
</file>